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7" r:id="rId1"/>
    <p:sldMasterId id="2147483668" r:id="rId2"/>
  </p:sldMasterIdLst>
  <p:notesMasterIdLst>
    <p:notesMasterId r:id="rId24"/>
  </p:notesMasterIdLst>
  <p:sldIdLst>
    <p:sldId id="256" r:id="rId3"/>
    <p:sldId id="260" r:id="rId4"/>
    <p:sldId id="257" r:id="rId5"/>
    <p:sldId id="258" r:id="rId6"/>
    <p:sldId id="261" r:id="rId7"/>
    <p:sldId id="263" r:id="rId8"/>
    <p:sldId id="267" r:id="rId9"/>
    <p:sldId id="265" r:id="rId10"/>
    <p:sldId id="266" r:id="rId11"/>
    <p:sldId id="264" r:id="rId12"/>
    <p:sldId id="269" r:id="rId13"/>
    <p:sldId id="270" r:id="rId14"/>
    <p:sldId id="271" r:id="rId15"/>
    <p:sldId id="272" r:id="rId16"/>
    <p:sldId id="273" r:id="rId17"/>
    <p:sldId id="268" r:id="rId18"/>
    <p:sldId id="275" r:id="rId19"/>
    <p:sldId id="277" r:id="rId20"/>
    <p:sldId id="278" r:id="rId21"/>
    <p:sldId id="279" r:id="rId22"/>
    <p:sldId id="262"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087BBF-09B7-40F8-9E15-8E4C27C38E8D}" v="564" dt="2021-12-03T00:19:57.048"/>
    <p1510:client id="{71632EB8-6C7E-4FCE-98B1-F06AFAB6DA45}" v="10" dt="2021-12-03T00:17:48.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ngying Li" userId="315b6fd5a96fa5db" providerId="LiveId" clId="{43087BBF-09B7-40F8-9E15-8E4C27C38E8D}"/>
    <pc:docChg chg="undo custSel addSld delSld modSld">
      <pc:chgData name="Yingying Li" userId="315b6fd5a96fa5db" providerId="LiveId" clId="{43087BBF-09B7-40F8-9E15-8E4C27C38E8D}" dt="2021-12-03T00:19:57.048" v="4798" actId="20577"/>
      <pc:docMkLst>
        <pc:docMk/>
      </pc:docMkLst>
      <pc:sldChg chg="modNotesTx">
        <pc:chgData name="Yingying Li" userId="315b6fd5a96fa5db" providerId="LiveId" clId="{43087BBF-09B7-40F8-9E15-8E4C27C38E8D}" dt="2021-12-02T23:17:33.266" v="4386"/>
        <pc:sldMkLst>
          <pc:docMk/>
          <pc:sldMk cId="0" sldId="256"/>
        </pc:sldMkLst>
      </pc:sldChg>
      <pc:sldChg chg="modNotesTx">
        <pc:chgData name="Yingying Li" userId="315b6fd5a96fa5db" providerId="LiveId" clId="{43087BBF-09B7-40F8-9E15-8E4C27C38E8D}" dt="2021-12-02T23:17:49.109" v="4389" actId="20577"/>
        <pc:sldMkLst>
          <pc:docMk/>
          <pc:sldMk cId="0" sldId="257"/>
        </pc:sldMkLst>
      </pc:sldChg>
      <pc:sldChg chg="addSp modSp del mod">
        <pc:chgData name="Yingying Li" userId="315b6fd5a96fa5db" providerId="LiveId" clId="{43087BBF-09B7-40F8-9E15-8E4C27C38E8D}" dt="2021-12-02T22:58:39.578" v="4326" actId="47"/>
        <pc:sldMkLst>
          <pc:docMk/>
          <pc:sldMk cId="0" sldId="259"/>
        </pc:sldMkLst>
        <pc:spChg chg="add mod">
          <ac:chgData name="Yingying Li" userId="315b6fd5a96fa5db" providerId="LiveId" clId="{43087BBF-09B7-40F8-9E15-8E4C27C38E8D}" dt="2021-12-02T22:55:56.764" v="4318" actId="1076"/>
          <ac:spMkLst>
            <pc:docMk/>
            <pc:sldMk cId="0" sldId="259"/>
            <ac:spMk id="6" creationId="{ADAD1552-E6F4-4650-B07F-910F2623EAE1}"/>
          </ac:spMkLst>
        </pc:spChg>
        <pc:picChg chg="add mod">
          <ac:chgData name="Yingying Li" userId="315b6fd5a96fa5db" providerId="LiveId" clId="{43087BBF-09B7-40F8-9E15-8E4C27C38E8D}" dt="2021-12-02T22:57:48.329" v="4325" actId="1076"/>
          <ac:picMkLst>
            <pc:docMk/>
            <pc:sldMk cId="0" sldId="259"/>
            <ac:picMk id="3" creationId="{C76D9247-D987-4367-BB89-7BE253F33B67}"/>
          </ac:picMkLst>
        </pc:picChg>
        <pc:picChg chg="add mod">
          <ac:chgData name="Yingying Li" userId="315b6fd5a96fa5db" providerId="LiveId" clId="{43087BBF-09B7-40F8-9E15-8E4C27C38E8D}" dt="2021-12-02T22:57:12.154" v="4323" actId="1076"/>
          <ac:picMkLst>
            <pc:docMk/>
            <pc:sldMk cId="0" sldId="259"/>
            <ac:picMk id="7" creationId="{8E08A0AA-5525-4B9B-B2D7-A76665A22FE9}"/>
          </ac:picMkLst>
        </pc:picChg>
      </pc:sldChg>
      <pc:sldChg chg="modNotesTx">
        <pc:chgData name="Yingying Li" userId="315b6fd5a96fa5db" providerId="LiveId" clId="{43087BBF-09B7-40F8-9E15-8E4C27C38E8D}" dt="2021-12-02T23:17:44.464" v="4388" actId="20577"/>
        <pc:sldMkLst>
          <pc:docMk/>
          <pc:sldMk cId="0" sldId="260"/>
        </pc:sldMkLst>
      </pc:sldChg>
      <pc:sldChg chg="modNotesTx">
        <pc:chgData name="Yingying Li" userId="315b6fd5a96fa5db" providerId="LiveId" clId="{43087BBF-09B7-40F8-9E15-8E4C27C38E8D}" dt="2021-12-02T23:01:13.104" v="4333"/>
        <pc:sldMkLst>
          <pc:docMk/>
          <pc:sldMk cId="0" sldId="261"/>
        </pc:sldMkLst>
      </pc:sldChg>
      <pc:sldChg chg="modNotesTx">
        <pc:chgData name="Yingying Li" userId="315b6fd5a96fa5db" providerId="LiveId" clId="{43087BBF-09B7-40F8-9E15-8E4C27C38E8D}" dt="2021-12-02T23:17:58.621" v="4390" actId="20577"/>
        <pc:sldMkLst>
          <pc:docMk/>
          <pc:sldMk cId="0" sldId="263"/>
        </pc:sldMkLst>
      </pc:sldChg>
      <pc:sldChg chg="modAnim">
        <pc:chgData name="Yingying Li" userId="315b6fd5a96fa5db" providerId="LiveId" clId="{43087BBF-09B7-40F8-9E15-8E4C27C38E8D}" dt="2021-12-02T01:36:14.384" v="13"/>
        <pc:sldMkLst>
          <pc:docMk/>
          <pc:sldMk cId="0" sldId="264"/>
        </pc:sldMkLst>
      </pc:sldChg>
      <pc:sldChg chg="modNotesTx">
        <pc:chgData name="Yingying Li" userId="315b6fd5a96fa5db" providerId="LiveId" clId="{43087BBF-09B7-40F8-9E15-8E4C27C38E8D}" dt="2021-12-02T23:18:19.765" v="4398" actId="20577"/>
        <pc:sldMkLst>
          <pc:docMk/>
          <pc:sldMk cId="0" sldId="269"/>
        </pc:sldMkLst>
      </pc:sldChg>
      <pc:sldChg chg="modAnim">
        <pc:chgData name="Yingying Li" userId="315b6fd5a96fa5db" providerId="LiveId" clId="{43087BBF-09B7-40F8-9E15-8E4C27C38E8D}" dt="2021-12-02T23:16:19.262" v="4375"/>
        <pc:sldMkLst>
          <pc:docMk/>
          <pc:sldMk cId="0" sldId="270"/>
        </pc:sldMkLst>
      </pc:sldChg>
      <pc:sldChg chg="delSp modSp modAnim">
        <pc:chgData name="Yingying Li" userId="315b6fd5a96fa5db" providerId="LiveId" clId="{43087BBF-09B7-40F8-9E15-8E4C27C38E8D}" dt="2021-12-02T23:16:31.540" v="4378"/>
        <pc:sldMkLst>
          <pc:docMk/>
          <pc:sldMk cId="0" sldId="271"/>
        </pc:sldMkLst>
        <pc:grpChg chg="del">
          <ac:chgData name="Yingying Li" userId="315b6fd5a96fa5db" providerId="LiveId" clId="{43087BBF-09B7-40F8-9E15-8E4C27C38E8D}" dt="2021-12-02T23:16:24.956" v="4376" actId="165"/>
          <ac:grpSpMkLst>
            <pc:docMk/>
            <pc:sldMk cId="0" sldId="271"/>
            <ac:grpSpMk id="2" creationId="{0394D16E-AA7E-4F58-9AB7-AD50C3A0F47F}"/>
          </ac:grpSpMkLst>
        </pc:grpChg>
        <pc:picChg chg="mod topLvl">
          <ac:chgData name="Yingying Li" userId="315b6fd5a96fa5db" providerId="LiveId" clId="{43087BBF-09B7-40F8-9E15-8E4C27C38E8D}" dt="2021-12-02T23:16:24.956" v="4376" actId="165"/>
          <ac:picMkLst>
            <pc:docMk/>
            <pc:sldMk cId="0" sldId="271"/>
            <ac:picMk id="4" creationId="{F18E2DD9-4689-4456-95AB-446BCB17504A}"/>
          </ac:picMkLst>
        </pc:picChg>
        <pc:picChg chg="mod topLvl">
          <ac:chgData name="Yingying Li" userId="315b6fd5a96fa5db" providerId="LiveId" clId="{43087BBF-09B7-40F8-9E15-8E4C27C38E8D}" dt="2021-12-02T23:16:24.956" v="4376" actId="165"/>
          <ac:picMkLst>
            <pc:docMk/>
            <pc:sldMk cId="0" sldId="271"/>
            <ac:picMk id="5" creationId="{C153FDEE-AA79-480A-97CB-B68E4D588A06}"/>
          </ac:picMkLst>
        </pc:picChg>
        <pc:picChg chg="mod topLvl">
          <ac:chgData name="Yingying Li" userId="315b6fd5a96fa5db" providerId="LiveId" clId="{43087BBF-09B7-40F8-9E15-8E4C27C38E8D}" dt="2021-12-02T23:16:24.956" v="4376" actId="165"/>
          <ac:picMkLst>
            <pc:docMk/>
            <pc:sldMk cId="0" sldId="271"/>
            <ac:picMk id="6" creationId="{1E4AD032-419C-4E52-AD8D-41057B800271}"/>
          </ac:picMkLst>
        </pc:picChg>
      </pc:sldChg>
      <pc:sldChg chg="modNotesTx">
        <pc:chgData name="Yingying Li" userId="315b6fd5a96fa5db" providerId="LiveId" clId="{43087BBF-09B7-40F8-9E15-8E4C27C38E8D}" dt="2021-12-02T22:47:47.778" v="4260" actId="20577"/>
        <pc:sldMkLst>
          <pc:docMk/>
          <pc:sldMk cId="0" sldId="275"/>
        </pc:sldMkLst>
      </pc:sldChg>
      <pc:sldChg chg="modSp mod modAnim modNotesTx">
        <pc:chgData name="Yingying Li" userId="315b6fd5a96fa5db" providerId="LiveId" clId="{43087BBF-09B7-40F8-9E15-8E4C27C38E8D}" dt="2021-12-03T00:19:57.048" v="4798" actId="20577"/>
        <pc:sldMkLst>
          <pc:docMk/>
          <pc:sldMk cId="0" sldId="277"/>
        </pc:sldMkLst>
        <pc:spChg chg="mod">
          <ac:chgData name="Yingying Li" userId="315b6fd5a96fa5db" providerId="LiveId" clId="{43087BBF-09B7-40F8-9E15-8E4C27C38E8D}" dt="2021-12-03T00:17:39.922" v="4444" actId="313"/>
          <ac:spMkLst>
            <pc:docMk/>
            <pc:sldMk cId="0" sldId="277"/>
            <ac:spMk id="3" creationId="{11F0A0F0-0D84-4E7B-AAD8-611C067F172C}"/>
          </ac:spMkLst>
        </pc:spChg>
      </pc:sldChg>
      <pc:sldChg chg="modNotesTx">
        <pc:chgData name="Yingying Li" userId="315b6fd5a96fa5db" providerId="LiveId" clId="{43087BBF-09B7-40F8-9E15-8E4C27C38E8D}" dt="2021-12-02T22:44:51.361" v="4199" actId="20577"/>
        <pc:sldMkLst>
          <pc:docMk/>
          <pc:sldMk cId="0" sldId="278"/>
        </pc:sldMkLst>
      </pc:sldChg>
      <pc:sldChg chg="new del">
        <pc:chgData name="Yingying Li" userId="315b6fd5a96fa5db" providerId="LiveId" clId="{43087BBF-09B7-40F8-9E15-8E4C27C38E8D}" dt="2021-12-02T22:18:23.802" v="421" actId="47"/>
        <pc:sldMkLst>
          <pc:docMk/>
          <pc:sldMk cId="2796718276" sldId="280"/>
        </pc:sldMkLst>
      </pc:sldChg>
      <pc:sldMasterChg chg="delSldLayout">
        <pc:chgData name="Yingying Li" userId="315b6fd5a96fa5db" providerId="LiveId" clId="{43087BBF-09B7-40F8-9E15-8E4C27C38E8D}" dt="2021-12-02T22:18:23.802" v="421" actId="47"/>
        <pc:sldMasterMkLst>
          <pc:docMk/>
          <pc:sldMasterMk cId="0" sldId="2147483667"/>
        </pc:sldMasterMkLst>
        <pc:sldLayoutChg chg="del">
          <pc:chgData name="Yingying Li" userId="315b6fd5a96fa5db" providerId="LiveId" clId="{43087BBF-09B7-40F8-9E15-8E4C27C38E8D}" dt="2021-12-02T22:18:23.802" v="421" actId="47"/>
          <pc:sldLayoutMkLst>
            <pc:docMk/>
            <pc:sldMasterMk cId="0" sldId="2147483667"/>
            <pc:sldLayoutMk cId="0" sldId="2147483648"/>
          </pc:sldLayoutMkLst>
        </pc:sldLayoutChg>
      </pc:sldMasterChg>
    </pc:docChg>
  </pc:docChgLst>
  <pc:docChgLst>
    <pc:chgData name="Lauren To" userId="9d7cf701f2ee9c62" providerId="Windows Live" clId="Web-{71632EB8-6C7E-4FCE-98B1-F06AFAB6DA45}"/>
    <pc:docChg chg="modSld">
      <pc:chgData name="Lauren To" userId="9d7cf701f2ee9c62" providerId="Windows Live" clId="Web-{71632EB8-6C7E-4FCE-98B1-F06AFAB6DA45}" dt="2021-12-03T00:20:10.301" v="1176"/>
      <pc:docMkLst>
        <pc:docMk/>
      </pc:docMkLst>
      <pc:sldChg chg="modNotes">
        <pc:chgData name="Lauren To" userId="9d7cf701f2ee9c62" providerId="Windows Live" clId="Web-{71632EB8-6C7E-4FCE-98B1-F06AFAB6DA45}" dt="2021-12-02T23:12:37.655" v="967"/>
        <pc:sldMkLst>
          <pc:docMk/>
          <pc:sldMk cId="0" sldId="268"/>
        </pc:sldMkLst>
      </pc:sldChg>
      <pc:sldChg chg="modNotes">
        <pc:chgData name="Lauren To" userId="9d7cf701f2ee9c62" providerId="Windows Live" clId="Web-{71632EB8-6C7E-4FCE-98B1-F06AFAB6DA45}" dt="2021-12-02T23:04:54.131" v="345"/>
        <pc:sldMkLst>
          <pc:docMk/>
          <pc:sldMk cId="0" sldId="269"/>
        </pc:sldMkLst>
      </pc:sldChg>
      <pc:sldChg chg="modNotes">
        <pc:chgData name="Lauren To" userId="9d7cf701f2ee9c62" providerId="Windows Live" clId="Web-{71632EB8-6C7E-4FCE-98B1-F06AFAB6DA45}" dt="2021-12-02T23:07:07.524" v="708"/>
        <pc:sldMkLst>
          <pc:docMk/>
          <pc:sldMk cId="0" sldId="270"/>
        </pc:sldMkLst>
      </pc:sldChg>
      <pc:sldChg chg="modSp modNotes">
        <pc:chgData name="Lauren To" userId="9d7cf701f2ee9c62" providerId="Windows Live" clId="Web-{71632EB8-6C7E-4FCE-98B1-F06AFAB6DA45}" dt="2021-12-02T23:11:26.966" v="769"/>
        <pc:sldMkLst>
          <pc:docMk/>
          <pc:sldMk cId="0" sldId="271"/>
        </pc:sldMkLst>
        <pc:spChg chg="mod">
          <ac:chgData name="Lauren To" userId="9d7cf701f2ee9c62" providerId="Windows Live" clId="Web-{71632EB8-6C7E-4FCE-98B1-F06AFAB6DA45}" dt="2021-12-02T23:07:21.024" v="709" actId="20577"/>
          <ac:spMkLst>
            <pc:docMk/>
            <pc:sldMk cId="0" sldId="271"/>
            <ac:spMk id="288" creationId="{00000000-0000-0000-0000-000000000000}"/>
          </ac:spMkLst>
        </pc:spChg>
      </pc:sldChg>
      <pc:sldChg chg="modNotes">
        <pc:chgData name="Lauren To" userId="9d7cf701f2ee9c62" providerId="Windows Live" clId="Web-{71632EB8-6C7E-4FCE-98B1-F06AFAB6DA45}" dt="2021-12-02T23:12:02.186" v="873"/>
        <pc:sldMkLst>
          <pc:docMk/>
          <pc:sldMk cId="0" sldId="272"/>
        </pc:sldMkLst>
      </pc:sldChg>
      <pc:sldChg chg="modNotes">
        <pc:chgData name="Lauren To" userId="9d7cf701f2ee9c62" providerId="Windows Live" clId="Web-{71632EB8-6C7E-4FCE-98B1-F06AFAB6DA45}" dt="2021-12-03T00:20:10.301" v="1176"/>
        <pc:sldMkLst>
          <pc:docMk/>
          <pc:sldMk cId="0"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owardsdatascience.com/hyperparameter-tuning-the-random-forest-in-python-using-scikit-learn-28d2aa77dd7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SzPts val="1200"/>
              <a:buFont typeface="Calibri"/>
              <a:buNone/>
            </a:pPr>
            <a:r>
              <a:rPr lang="en-US"/>
              <a:t>Grey - </a:t>
            </a:r>
            <a:r>
              <a:rPr lang="en-US" b="0" i="0">
                <a:solidFill>
                  <a:srgbClr val="1D1C1D"/>
                </a:solidFill>
                <a:effectLst/>
                <a:latin typeface="Slack-Lato"/>
              </a:rPr>
              <a:t>Our project is on predicting hospital readmissions from diabetes complications.  The cost of hospital readmission accounts for a large portion of hospital inpatient services spending. Diabetes is not only one of the top ten leading causes of death in the world, but also the most expensive chronic disease in the United States.</a:t>
            </a:r>
            <a:endParaRPr lang="en-US"/>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Michelle – Here are some preprocessing steps. Just to call out a few of the steps we took, Prior to model development, we did some Feature engineering. We converted the age category from categorical to numeric, using the mean of each bracket. Since age is ordinal, this allows to preserve the information instead of dealing with age as a binary dummy variable.</a:t>
            </a:r>
          </a:p>
          <a:p>
            <a:pPr marL="0" indent="0"/>
            <a:endParaRPr lang="en-US"/>
          </a:p>
          <a:p>
            <a:pPr marL="0" indent="0"/>
            <a:r>
              <a:rPr lang="en-US"/>
              <a:t>We also converted our target variable from three values to two binary classes. </a:t>
            </a:r>
          </a:p>
          <a:p>
            <a:pPr marL="0" indent="0"/>
            <a:endParaRPr lang="en-US"/>
          </a:p>
          <a:p>
            <a:pPr marL="0" indent="0"/>
            <a:r>
              <a:rPr lang="en-US"/>
              <a:t>Here are additional steps to process the data where dropping null values, label encoding race &amp; gender, train/test/split, and standard-scaler to normalize data for model development.</a:t>
            </a:r>
          </a:p>
          <a:p>
            <a:pPr marL="0" indent="0"/>
            <a:endParaRPr lang="en-US"/>
          </a:p>
          <a:p>
            <a:pPr marL="0" indent="0"/>
            <a:r>
              <a:rPr lang="en-US"/>
              <a:t>And we did shuffle split and cross validation, which gave us a better idea of overall model performance over a range of accuracy scores.</a:t>
            </a:r>
          </a:p>
        </p:txBody>
      </p:sp>
      <p:sp>
        <p:nvSpPr>
          <p:cNvPr id="220" name="Google Shape;22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lnSpc>
                <a:spcPct val="115000"/>
              </a:lnSpc>
              <a:buClr>
                <a:schemeClr val="dk1"/>
              </a:buClr>
              <a:buSzPts val="1100"/>
            </a:pPr>
            <a:r>
              <a:rPr lang="en-US" sz="1100"/>
              <a:t>Lauren</a:t>
            </a:r>
          </a:p>
          <a:p>
            <a:pPr marL="0" indent="0">
              <a:lnSpc>
                <a:spcPct val="115000"/>
              </a:lnSpc>
              <a:buClr>
                <a:schemeClr val="dk1"/>
              </a:buClr>
              <a:buSzPts val="1100"/>
            </a:pPr>
            <a:endParaRPr lang="en-US" sz="1100"/>
          </a:p>
          <a:p>
            <a:pPr marL="0" indent="0">
              <a:lnSpc>
                <a:spcPct val="115000"/>
              </a:lnSpc>
              <a:buClr>
                <a:schemeClr val="dk1"/>
              </a:buClr>
              <a:buSzPts val="1100"/>
            </a:pPr>
            <a:r>
              <a:rPr lang="en-US" sz="1100"/>
              <a:t>We evaluated 5 models for our binary classifier - Decision Tree, Random Forrest, K-Nearest Neighbors, Logisitic Regression and a Neural Network model.  The best performing model was the Logistic Regression with an accuracy score of 89%. However, when we ran a classification on the model, it was clear that while the accuracy was high, precision and recall were poor across classes. </a:t>
            </a:r>
            <a:endParaRPr sz="1100"/>
          </a:p>
          <a:p>
            <a:pPr marL="0" lvl="0" indent="0" algn="l">
              <a:lnSpc>
                <a:spcPct val="114999"/>
              </a:lnSpc>
              <a:spcBef>
                <a:spcPts val="0"/>
              </a:spcBef>
              <a:spcAft>
                <a:spcPts val="0"/>
              </a:spcAft>
              <a:buSzPts val="1100"/>
              <a:buFont typeface="Arial"/>
              <a:buNone/>
            </a:pPr>
            <a:endParaRPr lang="en-US" sz="1100"/>
          </a:p>
          <a:p>
            <a:pPr marL="0" indent="0">
              <a:lnSpc>
                <a:spcPct val="114999"/>
              </a:lnSpc>
              <a:buSzPts val="1100"/>
            </a:pPr>
            <a:r>
              <a:rPr lang="en-US" sz="1100"/>
              <a:t>We </a:t>
            </a:r>
            <a:r>
              <a:rPr lang="en-US" sz="1100" err="1"/>
              <a:t>hypertuned</a:t>
            </a:r>
            <a:r>
              <a:rPr lang="en-US" sz="1100"/>
              <a:t> the model, added and removed features, and eventually came to the conclusion that we needed to address the imbalance in our data. </a:t>
            </a:r>
          </a:p>
          <a:p>
            <a:pPr marL="0" indent="0">
              <a:buClr>
                <a:schemeClr val="dk1"/>
              </a:buClr>
              <a:buSzPts val="1200"/>
            </a:pPr>
            <a:endParaRPr lang="en-US"/>
          </a:p>
        </p:txBody>
      </p:sp>
      <p:sp>
        <p:nvSpPr>
          <p:cNvPr id="257" name="Google Shape;257;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lnSpc>
                <a:spcPct val="115000"/>
              </a:lnSpc>
              <a:buClr>
                <a:schemeClr val="dk1"/>
              </a:buClr>
              <a:buSzPts val="1100"/>
            </a:pPr>
            <a:r>
              <a:rPr lang="en-US"/>
              <a:t>Lauren – To address imbalance in our data, we first tried to </a:t>
            </a:r>
            <a:r>
              <a:rPr lang="en-US" err="1"/>
              <a:t>upsample</a:t>
            </a:r>
            <a:r>
              <a:rPr lang="en-US"/>
              <a:t> and </a:t>
            </a:r>
            <a:r>
              <a:rPr lang="en-US" err="1"/>
              <a:t>downsample</a:t>
            </a:r>
            <a:r>
              <a:rPr lang="en-US"/>
              <a:t> the training data. When that did not work, we applied SMOTE. Here you see models that we evaluated after we applied SMOTE, which balances class 0 and 1. </a:t>
            </a:r>
            <a:endParaRPr sz="1200"/>
          </a:p>
          <a:p>
            <a:pPr marL="0" indent="0">
              <a:lnSpc>
                <a:spcPct val="114999"/>
              </a:lnSpc>
              <a:buSzPts val="1100"/>
            </a:pPr>
            <a:endParaRPr lang="en-US"/>
          </a:p>
          <a:p>
            <a:pPr marL="0" indent="0">
              <a:lnSpc>
                <a:spcPct val="114999"/>
              </a:lnSpc>
              <a:buSzPts val="1100"/>
            </a:pPr>
            <a:r>
              <a:rPr lang="en-US"/>
              <a:t>After applying SMOTE, we you can see from the graph that accuracy, precision and recall scores were much better. The best performing model was Random Forest. </a:t>
            </a:r>
          </a:p>
          <a:p>
            <a:pPr marL="0" indent="0">
              <a:lnSpc>
                <a:spcPct val="114999"/>
              </a:lnSpc>
            </a:pPr>
            <a:br>
              <a:rPr lang="en-US"/>
            </a:br>
            <a:endParaRPr lang="en-US"/>
          </a:p>
          <a:p>
            <a:pPr marL="0" indent="0">
              <a:buSzPts val="1200"/>
              <a:buFont typeface="Calibri"/>
            </a:pPr>
            <a:endParaRPr lang="en-US"/>
          </a:p>
          <a:p>
            <a:pPr marL="0" indent="0"/>
            <a:endParaRPr lang="en-US"/>
          </a:p>
        </p:txBody>
      </p:sp>
      <p:sp>
        <p:nvSpPr>
          <p:cNvPr id="278" name="Google Shape;27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a:r>
              <a:rPr lang="en-US"/>
              <a:t>Lauren – Once we had the best model, we ran grid search to find optimal parameters. The improvement was minimal at .15%. </a:t>
            </a:r>
          </a:p>
          <a:p>
            <a:pPr marL="0" marR="0" indent="-228600" algn="l" rtl="0">
              <a:lnSpc>
                <a:spcPct val="100000"/>
              </a:lnSpc>
              <a:spcBef>
                <a:spcPts val="0"/>
              </a:spcBef>
              <a:spcAft>
                <a:spcPts val="0"/>
              </a:spcAft>
              <a:buClr>
                <a:srgbClr val="000000"/>
              </a:buClr>
              <a:buSzPts val="1400"/>
              <a:buFont typeface="Arial"/>
              <a:buNone/>
            </a:pPr>
            <a:endParaRPr lang="en-US" sz="1200" b="0" i="0" u="none" strike="noStrike" cap="none">
              <a:solidFill>
                <a:schemeClr val="dk1"/>
              </a:solidFill>
              <a:latin typeface="Calibri"/>
              <a:cs typeface="Calibri"/>
              <a:sym typeface="Calibri"/>
            </a:endParaRPr>
          </a:p>
          <a:p>
            <a:pPr marL="0" marR="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cs typeface="Calibri"/>
                <a:sym typeface="Calibri"/>
              </a:rPr>
              <a:t>In order to know if we really have the best model, we need to look at the distribution of the accuracy measures. This will tell us best case and worst case performance of our model.  </a:t>
            </a:r>
            <a:br>
              <a:rPr lang="en-US"/>
            </a:br>
            <a:endParaRPr lang="en-US"/>
          </a:p>
          <a:p>
            <a:pPr marL="0"/>
            <a:r>
              <a:rPr lang="en-US">
                <a:hlinkClick r:id="rId3"/>
              </a:rPr>
              <a:t>https://towardsdatascience.com/hyperparameter-tuning-the-random-forest-in-python-using-scikit-learn-28d2aa77dd74</a:t>
            </a:r>
            <a:endParaRPr lang="en-US"/>
          </a:p>
          <a:p>
            <a:pPr marL="0" indent="0"/>
            <a:br>
              <a:rPr lang="en-US"/>
            </a:br>
            <a:endParaRPr lang="en-US"/>
          </a:p>
        </p:txBody>
      </p:sp>
      <p:sp>
        <p:nvSpPr>
          <p:cNvPr id="286" name="Google Shape;28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Lauren </a:t>
            </a:r>
          </a:p>
          <a:p>
            <a:pPr marL="0" indent="0"/>
            <a:endParaRPr lang="en-US"/>
          </a:p>
          <a:p>
            <a:pPr marL="0" indent="0"/>
            <a:r>
              <a:rPr lang="en-US"/>
              <a:t>To further evaluate our model, we looked at the confusion matrix. </a:t>
            </a:r>
          </a:p>
          <a:p>
            <a:pPr marL="0" indent="0"/>
            <a:endParaRPr lang="en-US"/>
          </a:p>
          <a:p>
            <a:pPr marL="0" indent="0"/>
            <a:r>
              <a:rPr lang="en-US"/>
              <a:t>The second model, post-SMOTE was much better.</a:t>
            </a:r>
          </a:p>
        </p:txBody>
      </p:sp>
      <p:sp>
        <p:nvSpPr>
          <p:cNvPr id="293" name="Google Shape;29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Lauren - </a:t>
            </a:r>
          </a:p>
          <a:p>
            <a:pPr marL="0" indent="0"/>
            <a:endParaRPr lang="en-US"/>
          </a:p>
          <a:p>
            <a:pPr marL="0" indent="0"/>
            <a:r>
              <a:rPr lang="en-US"/>
              <a:t>We also evaluated performance using the ROC curve. You can see that that the visualization on the right is closer to the top-left corner, which indicates better performance, in the trade-off between sensitivity (or TPR) and specificity (1 – FPR). was much better after addressing the imbalance in our data as well. </a:t>
            </a:r>
          </a:p>
        </p:txBody>
      </p:sp>
      <p:sp>
        <p:nvSpPr>
          <p:cNvPr id="304" name="Google Shape;30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Lauren - Here you can feature importance in our Random Forest model.  Number of medications, time in hospital and age features carry the most importance.  </a:t>
            </a:r>
          </a:p>
        </p:txBody>
      </p:sp>
      <p:sp>
        <p:nvSpPr>
          <p:cNvPr id="250" name="Google Shape;25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02b0566e9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02b0566e93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en-US"/>
              <a:t>Yingying - Thanks Lauren.</a:t>
            </a:r>
          </a:p>
          <a:p>
            <a:pPr marL="0" indent="0"/>
            <a:endParaRPr lang="en-US"/>
          </a:p>
          <a:p>
            <a:pPr marL="0" indent="0"/>
            <a:r>
              <a:rPr lang="en-US"/>
              <a:t>Here is a QR code to our website. The link is also available in the chat. Or you can explore the website with me together on the screen!</a:t>
            </a:r>
          </a:p>
          <a:p>
            <a:pPr marL="0" indent="0"/>
            <a:endParaRPr lang="en-US"/>
          </a:p>
          <a:p>
            <a:pPr marL="0" indent="0"/>
            <a:r>
              <a:rPr lang="en-US"/>
              <a:t>(Wait 10 second) Are we ready? (Exit the presentation)</a:t>
            </a:r>
          </a:p>
          <a:p>
            <a:pPr marL="0" indent="0"/>
            <a:endParaRPr lang="en-US"/>
          </a:p>
          <a:p>
            <a:pPr marL="0" indent="0"/>
            <a:r>
              <a:rPr lang="en-US"/>
              <a:t>In our landing page, we have a form that use our random forest model to predict whether that patient has high or low chance of readmission based on the entered patient information.</a:t>
            </a:r>
          </a:p>
          <a:p>
            <a:pPr marL="0" indent="0"/>
            <a:endParaRPr lang="en-US"/>
          </a:p>
          <a:p>
            <a:pPr marL="0" indent="0"/>
            <a:r>
              <a:rPr lang="en-US"/>
              <a:t>To save time, we have prepopulated this set of data.</a:t>
            </a:r>
          </a:p>
          <a:p>
            <a:pPr marL="0" indent="0"/>
            <a:endParaRPr lang="en-US"/>
          </a:p>
          <a:p>
            <a:pPr marL="0" indent="0"/>
            <a:r>
              <a:rPr lang="en-US"/>
              <a:t>After clicking on the “Predict” button, the result will be displayed under the button.</a:t>
            </a:r>
          </a:p>
          <a:p>
            <a:pPr marL="0" indent="0"/>
            <a:endParaRPr lang="en-US"/>
          </a:p>
          <a:p>
            <a:pPr marL="0" indent="0"/>
            <a:r>
              <a:rPr lang="en-US"/>
              <a:t>To increase the usability of our website, we added four more sections to our website.</a:t>
            </a:r>
          </a:p>
          <a:p>
            <a:pPr marL="0" indent="0"/>
            <a:endParaRPr lang="en-US"/>
          </a:p>
          <a:p>
            <a:pPr marL="0" indent="0"/>
            <a:r>
              <a:rPr lang="en-US"/>
              <a:t>(Click on About) In the About section, you can find some background information on diabetes and the benefits of having this model.</a:t>
            </a:r>
          </a:p>
          <a:p>
            <a:pPr marL="0" indent="0"/>
            <a:endParaRPr lang="en-US"/>
          </a:p>
          <a:p>
            <a:pPr marL="0" indent="0"/>
            <a:r>
              <a:rPr lang="en-US"/>
              <a:t>(Click on Machine Learning Model) On the top of the Machine Learning Model section, you will find definitions of the features we included in the model. The image here is the importance of the features. Also, you can find some statistics on our model, such as we have 74 percent of accuracy.</a:t>
            </a:r>
          </a:p>
          <a:p>
            <a:pPr marL="0" indent="0"/>
            <a:endParaRPr lang="en-US"/>
          </a:p>
          <a:p>
            <a:pPr marL="0" indent="0"/>
            <a:r>
              <a:rPr lang="en-US"/>
              <a:t>(Click on </a:t>
            </a:r>
            <a:r>
              <a:rPr lang="en-US" err="1"/>
              <a:t>Servies</a:t>
            </a:r>
            <a:r>
              <a:rPr lang="en-US"/>
              <a:t>) Also, we thought if we are going to market this website, it will be important to add other things we can do as a business, so we added this services section to highlight what the skills we have, mostly picked up through the bootcamp.</a:t>
            </a:r>
          </a:p>
          <a:p>
            <a:pPr marL="0" indent="0"/>
            <a:endParaRPr lang="en-US"/>
          </a:p>
          <a:p>
            <a:pPr marL="0" indent="0"/>
            <a:r>
              <a:rPr lang="en-US"/>
              <a:t>(Click on Team) Last but not least, we have a team section, where our profile pictures are displayed along with our names and job titles. If you hover over, you can access to our </a:t>
            </a:r>
            <a:r>
              <a:rPr lang="en-US" err="1"/>
              <a:t>github</a:t>
            </a:r>
            <a:r>
              <a:rPr lang="en-US"/>
              <a:t> and </a:t>
            </a:r>
            <a:r>
              <a:rPr lang="en-US" err="1"/>
              <a:t>linkedin</a:t>
            </a:r>
            <a:r>
              <a:rPr lang="en-US"/>
              <a:t> profiles by clicking on the icons.</a:t>
            </a:r>
          </a:p>
          <a:p>
            <a:pPr marL="0" indent="0"/>
            <a:endParaRPr lang="en-US"/>
          </a:p>
          <a:p>
            <a:pPr marL="0" indent="0"/>
            <a:r>
              <a:rPr lang="en-US"/>
              <a:t>Also, there is </a:t>
            </a:r>
            <a:r>
              <a:rPr lang="en-US" err="1"/>
              <a:t>github</a:t>
            </a:r>
            <a:r>
              <a:rPr lang="en-US"/>
              <a:t> button to our repo.</a:t>
            </a:r>
          </a:p>
          <a:p>
            <a:pPr marL="0" indent="0"/>
            <a:endParaRPr lang="en-US"/>
          </a:p>
          <a:p>
            <a:pPr marL="0" indent="0"/>
            <a:r>
              <a:rPr lang="en-US"/>
              <a:t>That will be all for our website. Let me get back to our presentation.</a:t>
            </a:r>
          </a:p>
          <a:p>
            <a:pPr marL="0" indent="0"/>
            <a:endParaRPr lang="en-US"/>
          </a:p>
          <a:p>
            <a:pPr marL="0" indent="0"/>
            <a:endParaRPr lang="en-US"/>
          </a:p>
          <a:p>
            <a:pPr marL="0" indent="0"/>
            <a:endParaRPr lang="en-US"/>
          </a:p>
          <a:p>
            <a:pPr marL="0" indent="0"/>
            <a:endParaRPr lang="en-US"/>
          </a:p>
          <a:p>
            <a:pPr marL="0" indent="0"/>
            <a:endParaRPr lang="en-US"/>
          </a:p>
          <a:p>
            <a:pPr marL="0" indent="0"/>
            <a:r>
              <a:rPr lang="en-US"/>
              <a:t>Shift+f5</a:t>
            </a:r>
          </a:p>
          <a:p>
            <a:pPr marL="0" indent="0"/>
            <a:endParaRPr lang="en-US"/>
          </a:p>
          <a:p>
            <a:pPr marL="0" indent="0"/>
            <a:endParaRPr lang="en-US"/>
          </a:p>
        </p:txBody>
      </p:sp>
      <p:sp>
        <p:nvSpPr>
          <p:cNvPr id="322" name="Google Shape;322;g102b0566e93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indent="0"/>
            <a:r>
              <a:rPr lang="en-US"/>
              <a:t>Yingying - </a:t>
            </a:r>
          </a:p>
          <a:p>
            <a:pPr marL="0" indent="0"/>
            <a:endParaRPr lang="en-US"/>
          </a:p>
          <a:p>
            <a:pPr marL="0" indent="0"/>
            <a:r>
              <a:rPr lang="en-US"/>
              <a:t>So obviously, our model building has its limitation due to time constraint and limited dataset. To make our model more impactful for the 10.5% of the US population that are diagnosed with diabetes. We think we can doing the followings.</a:t>
            </a:r>
          </a:p>
          <a:p>
            <a:pPr marL="0" indent="0"/>
            <a:endParaRPr lang="en-US"/>
          </a:p>
          <a:p>
            <a:pPr marL="0" indent="0"/>
            <a:r>
              <a:rPr lang="en-US"/>
              <a:t>(Click) To increase our dataset and also as a way to collect newer data since our data is from 1999 to 2009. We think it will be great to add feature to the website to save user entered-data to database to continue to train our model.</a:t>
            </a:r>
          </a:p>
          <a:p>
            <a:pPr marL="0" indent="0"/>
            <a:endParaRPr lang="en-US"/>
          </a:p>
          <a:p>
            <a:pPr marL="0" indent="0"/>
            <a:r>
              <a:rPr lang="en-US"/>
              <a:t>(Click) If you remember, we our dataset has a small percent of Hispanic and Asian population, it’s important to increase those population’s data samples to avoid any bias due to sample size limitation.</a:t>
            </a:r>
          </a:p>
          <a:p>
            <a:pPr marL="0" indent="0"/>
            <a:endParaRPr lang="en-US"/>
          </a:p>
          <a:p>
            <a:pPr marL="0" indent="0"/>
            <a:r>
              <a:rPr lang="en-US"/>
              <a:t>(Click) Last but not least, we can continue to improve our model accuracy by trying following methods. Such as weighting features, using other </a:t>
            </a:r>
            <a:r>
              <a:rPr lang="en-US" sz="1200" err="1">
                <a:solidFill>
                  <a:schemeClr val="bg1"/>
                </a:solidFill>
                <a:latin typeface="Calibri" panose="020F0502020204030204" pitchFamily="34" charset="0"/>
                <a:ea typeface="Calibri"/>
                <a:cs typeface="Calibri" panose="020F0502020204030204" pitchFamily="34" charset="0"/>
              </a:rPr>
              <a:t>other</a:t>
            </a:r>
            <a:r>
              <a:rPr lang="en-US" sz="1200">
                <a:solidFill>
                  <a:schemeClr val="bg1"/>
                </a:solidFill>
                <a:latin typeface="Calibri" panose="020F0502020204030204" pitchFamily="34" charset="0"/>
                <a:ea typeface="Calibri"/>
                <a:cs typeface="Calibri" panose="020F0502020204030204" pitchFamily="34" charset="0"/>
              </a:rPr>
              <a:t> imbalance-learn techniques like </a:t>
            </a:r>
            <a:r>
              <a:rPr lang="en-US" sz="1200" err="1">
                <a:solidFill>
                  <a:schemeClr val="bg1"/>
                </a:solidFill>
                <a:latin typeface="Calibri" panose="020F0502020204030204" pitchFamily="34" charset="0"/>
                <a:ea typeface="Calibri"/>
                <a:cs typeface="Calibri" panose="020F0502020204030204" pitchFamily="34" charset="0"/>
              </a:rPr>
              <a:t>RandomOverSampler</a:t>
            </a:r>
            <a:r>
              <a:rPr lang="en-US" sz="1200">
                <a:solidFill>
                  <a:schemeClr val="bg1"/>
                </a:solidFill>
                <a:latin typeface="Calibri" panose="020F0502020204030204" pitchFamily="34" charset="0"/>
                <a:ea typeface="Calibri"/>
                <a:cs typeface="Calibri" panose="020F0502020204030204" pitchFamily="34" charset="0"/>
              </a:rPr>
              <a:t> and </a:t>
            </a:r>
            <a:r>
              <a:rPr lang="en-US" sz="1200" err="1">
                <a:solidFill>
                  <a:schemeClr val="bg1"/>
                </a:solidFill>
                <a:latin typeface="Calibri" panose="020F0502020204030204" pitchFamily="34" charset="0"/>
                <a:ea typeface="Calibri"/>
                <a:cs typeface="Calibri" panose="020F0502020204030204" pitchFamily="34" charset="0"/>
              </a:rPr>
              <a:t>UnderSampling</a:t>
            </a:r>
            <a:r>
              <a:rPr lang="en-US" sz="1200">
                <a:solidFill>
                  <a:schemeClr val="bg1"/>
                </a:solidFill>
                <a:latin typeface="Calibri" panose="020F0502020204030204" pitchFamily="34" charset="0"/>
                <a:ea typeface="Calibri"/>
                <a:cs typeface="Calibri" panose="020F0502020204030204" pitchFamily="34" charset="0"/>
              </a:rPr>
              <a:t>, or test other ML models like AdaBoost or </a:t>
            </a:r>
            <a:r>
              <a:rPr lang="en-US" sz="1200" err="1">
                <a:solidFill>
                  <a:schemeClr val="bg1"/>
                </a:solidFill>
                <a:latin typeface="Calibri" panose="020F0502020204030204" pitchFamily="34" charset="0"/>
                <a:ea typeface="Calibri"/>
                <a:cs typeface="Calibri" panose="020F0502020204030204" pitchFamily="34" charset="0"/>
              </a:rPr>
              <a:t>XGBoost</a:t>
            </a:r>
            <a:r>
              <a:rPr lang="en-US" sz="1200">
                <a:solidFill>
                  <a:schemeClr val="bg1"/>
                </a:solidFill>
                <a:latin typeface="Calibri" panose="020F0502020204030204" pitchFamily="34" charset="0"/>
                <a:ea typeface="Calibri"/>
                <a:cs typeface="Calibri" panose="020F0502020204030204" pitchFamily="34" charset="0"/>
              </a:rPr>
              <a:t>.</a:t>
            </a:r>
          </a:p>
          <a:p>
            <a:pPr marL="0" indent="0"/>
            <a:endParaRPr lang="en-US" sz="1200">
              <a:solidFill>
                <a:schemeClr val="bg1"/>
              </a:solidFill>
              <a:latin typeface="Calibri" panose="020F0502020204030204" pitchFamily="34" charset="0"/>
              <a:cs typeface="Calibri" panose="020F0502020204030204" pitchFamily="34" charset="0"/>
            </a:endParaRPr>
          </a:p>
          <a:p>
            <a:pPr marL="0" indent="0"/>
            <a:r>
              <a:rPr lang="en-US" sz="1200">
                <a:solidFill>
                  <a:schemeClr val="bg1"/>
                </a:solidFill>
                <a:latin typeface="Calibri" panose="020F0502020204030204" pitchFamily="34" charset="0"/>
                <a:cs typeface="Calibri" panose="020F0502020204030204" pitchFamily="34" charset="0"/>
              </a:rPr>
              <a:t>(Click) Right now, we don’t provide any suggestion on what to do with the prediction and the model feels like a black box. In the future we plan on providing more background information to help lay people to understand the model and how to utilize the predicted results.</a:t>
            </a:r>
            <a:endParaRPr lang="en-US"/>
          </a:p>
          <a:p>
            <a:pPr marL="0" indent="0"/>
            <a:endParaRPr lang="en-US"/>
          </a:p>
        </p:txBody>
      </p:sp>
      <p:sp>
        <p:nvSpPr>
          <p:cNvPr id="335" name="Google Shape;33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Yingying – Thank you for joining us in this presentation! We hope you have enjoyed it. Now it’s time for any questions or comments.</a:t>
            </a:r>
            <a:endParaRPr/>
          </a:p>
        </p:txBody>
      </p:sp>
      <p:sp>
        <p:nvSpPr>
          <p:cNvPr id="342" name="Google Shape;34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0" i="0">
                <a:solidFill>
                  <a:srgbClr val="1D1C1D"/>
                </a:solidFill>
                <a:effectLst/>
                <a:latin typeface="Slack-Lato"/>
              </a:rPr>
              <a:t>Grey - In 2020 34.2 million Americans, 10.5% of the US population had diabetes.  Hospitalized patients with diabetes are at higher risk of readmission than those without diabetes. American hospitals spend over $41 billion on diabetic patients who are readmitted within 30 days of discharge. Being able to determine factors that lead to higher readmission in such patients, and predicting which patients will get readmitted can help hospitals save millions of dollars while improving quality of care. Therefore, reducing readmission rates for diabetic patients has great potential to reduce medical cost.</a:t>
            </a:r>
            <a:endParaRPr b="0">
              <a:latin typeface="Calibri" panose="020F0502020204030204" pitchFamily="34" charset="0"/>
              <a:cs typeface="Calibri" panose="020F0502020204030204" pitchFamily="34" charset="0"/>
            </a:endParaRPr>
          </a:p>
        </p:txBody>
      </p:sp>
      <p:sp>
        <p:nvSpPr>
          <p:cNvPr id="183" name="Google Shape;18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2" name="Google Shape;34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20</a:t>
            </a:fld>
            <a:endParaRPr/>
          </a:p>
        </p:txBody>
      </p:sp>
    </p:spTree>
    <p:extLst>
      <p:ext uri="{BB962C8B-B14F-4D97-AF65-F5344CB8AC3E}">
        <p14:creationId xmlns:p14="http://schemas.microsoft.com/office/powerpoint/2010/main" val="3252341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indent="0"/>
            <a:r>
              <a:rPr lang="en-US"/>
              <a:t>For </a:t>
            </a:r>
            <a:r>
              <a:rPr lang="en-US" err="1"/>
              <a:t>github</a:t>
            </a:r>
            <a:r>
              <a:rPr lang="en-US"/>
              <a:t> clarity</a:t>
            </a:r>
          </a:p>
        </p:txBody>
      </p:sp>
      <p:sp>
        <p:nvSpPr>
          <p:cNvPr id="198" name="Google Shape;1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a:r>
              <a:rPr lang="en-US"/>
              <a:t>Grey - our </a:t>
            </a:r>
            <a:r>
              <a:rPr lang="en-US" b="0" i="0">
                <a:sym typeface="Calibri"/>
              </a:rPr>
              <a:t>team </a:t>
            </a:r>
            <a:r>
              <a:rPr lang="en-US"/>
              <a:t>members are Michelle Davis, Yingying Li, Lauren To, and myself Grey Hardy.</a:t>
            </a:r>
          </a:p>
        </p:txBody>
      </p:sp>
      <p:sp>
        <p:nvSpPr>
          <p:cNvPr id="152" name="Google Shape;15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buClr>
                <a:schemeClr val="dk1"/>
              </a:buClr>
              <a:buSzPts val="1200"/>
            </a:pPr>
            <a:r>
              <a:rPr lang="en-US"/>
              <a:t>Grey - Next you will hear our project overview, hear about our technologies and data sources used.  We’ll go over our development process, present our website and provide an opportunity for questions.  </a:t>
            </a:r>
            <a:endParaRPr/>
          </a:p>
        </p:txBody>
      </p:sp>
      <p:sp>
        <p:nvSpPr>
          <p:cNvPr id="167" name="Google Shape;16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Grey - </a:t>
            </a:r>
            <a:r>
              <a:rPr lang="en-US" b="0" i="0">
                <a:solidFill>
                  <a:srgbClr val="1D1C1D"/>
                </a:solidFill>
                <a:effectLst/>
                <a:latin typeface="Slack-Lato"/>
              </a:rPr>
              <a:t>Extracted &gt; Cleaned Data &gt; Loaded into Postgres &gt; Created, evaluated, and optimized our Machine model, then we visualizing of our final application is provided by Heroku.</a:t>
            </a:r>
            <a:endParaRPr lang="en-US"/>
          </a:p>
        </p:txBody>
      </p:sp>
      <p:sp>
        <p:nvSpPr>
          <p:cNvPr id="191" name="Google Shape;19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Michelle - A little about our data.  The data is from 130 Us Hospital for years 1999-2008.  The dataset contained 102k rows and 50 features.</a:t>
            </a:r>
            <a:endParaRPr/>
          </a:p>
          <a:p>
            <a:pPr marL="0" lvl="0" indent="0" algn="l" rtl="0">
              <a:spcBef>
                <a:spcPts val="0"/>
              </a:spcBef>
              <a:spcAft>
                <a:spcPts val="0"/>
              </a:spcAft>
              <a:buNone/>
            </a:pPr>
            <a:r>
              <a:rPr lang="en-US"/>
              <a:t>Since we are primarily interested in factors that lead to early readmission, we defined the readmission attribute (outcome) as having two values: “readmitted,” if the patient was readmitted within 30 days of discharge or “otherwise,” which covers both readmission after 30 days and no readmission at all.</a:t>
            </a:r>
            <a:endParaRPr/>
          </a:p>
          <a:p>
            <a:pPr marL="0" lvl="0" indent="0" algn="l" rtl="0">
              <a:spcBef>
                <a:spcPts val="0"/>
              </a:spcBef>
              <a:spcAft>
                <a:spcPts val="0"/>
              </a:spcAft>
              <a:buNone/>
            </a:pPr>
            <a:endParaRPr/>
          </a:p>
          <a:p>
            <a:pPr marL="0" indent="0"/>
            <a:r>
              <a:rPr lang="en-US" sz="1200" b="0" i="0">
                <a:solidFill>
                  <a:schemeClr val="dk1"/>
                </a:solidFill>
                <a:latin typeface="Calibri"/>
                <a:ea typeface="Calibri"/>
                <a:cs typeface="Calibri"/>
                <a:sym typeface="Calibri"/>
              </a:rPr>
              <a:t>For EDA we wanted</a:t>
            </a:r>
            <a:r>
              <a:rPr lang="en-US"/>
              <a:t> </a:t>
            </a:r>
            <a:r>
              <a:rPr lang="en-US" sz="1200" b="0" i="0">
                <a:solidFill>
                  <a:schemeClr val="dk1"/>
                </a:solidFill>
                <a:latin typeface="Calibri"/>
                <a:ea typeface="Calibri"/>
                <a:cs typeface="Calibri"/>
                <a:sym typeface="Calibri"/>
              </a:rPr>
              <a:t> to answer these questions: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What factors are the strongest predictors of hospital readmission in diabetic patients? Then How well can we predict hospital readmission in this dataset with limited features?</a:t>
            </a:r>
            <a:endParaRPr/>
          </a:p>
          <a:p>
            <a:pPr marL="0" lvl="0" indent="0" algn="l">
              <a:spcBef>
                <a:spcPts val="0"/>
              </a:spcBef>
              <a:spcAft>
                <a:spcPts val="0"/>
              </a:spcAft>
              <a:buNone/>
            </a:pPr>
            <a:endParaRPr lang="en-US"/>
          </a:p>
          <a:p>
            <a:pPr marL="285750" indent="-285750" algn="just">
              <a:buFont typeface="Arial,Sans-Serif"/>
              <a:buChar char="•"/>
            </a:pPr>
            <a:r>
              <a:rPr lang="en-US"/>
              <a:t> A limitation was that data was last updated in 2008</a:t>
            </a:r>
          </a:p>
        </p:txBody>
      </p:sp>
      <p:sp>
        <p:nvSpPr>
          <p:cNvPr id="206" name="Google Shape;20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buClr>
                <a:schemeClr val="dk1"/>
              </a:buClr>
              <a:buSzPts val="1200"/>
            </a:pPr>
            <a:r>
              <a:rPr lang="en-US"/>
              <a:t>Michelle - We looked at the distribution of each of our 6 features.  Here is one example on Race.  From the first graph, it is clear that there are a higher population of </a:t>
            </a:r>
            <a:r>
              <a:rPr lang="en-US" err="1"/>
              <a:t>Caucausian</a:t>
            </a:r>
            <a:r>
              <a:rPr lang="en-US"/>
              <a:t> diabetic encounters. However when we look at the rate of admissions for African Americans for example, we have the same probability of hospital readmittance.  This shows that there could be higher readmittance for African Americans per 1000 encounters than Caucasian. </a:t>
            </a:r>
            <a:endParaRPr/>
          </a:p>
          <a:p>
            <a:pPr marL="0" lvl="0" indent="0" algn="l">
              <a:spcBef>
                <a:spcPts val="0"/>
              </a:spcBef>
              <a:spcAft>
                <a:spcPts val="0"/>
              </a:spcAft>
              <a:buSzPts val="1200"/>
              <a:buNone/>
            </a:pPr>
            <a:endParaRPr lang="en-US"/>
          </a:p>
          <a:p>
            <a:pPr marL="0" indent="0">
              <a:buSzPts val="1200"/>
            </a:pPr>
            <a:r>
              <a:rPr lang="en-US"/>
              <a:t>We looked at the counts and distribution for each of our six features.</a:t>
            </a:r>
          </a:p>
        </p:txBody>
      </p:sp>
      <p:sp>
        <p:nvSpPr>
          <p:cNvPr id="243" name="Google Shape;24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indent="0">
              <a:lnSpc>
                <a:spcPct val="115000"/>
              </a:lnSpc>
              <a:buClr>
                <a:schemeClr val="dk1"/>
              </a:buClr>
              <a:buSzPts val="1100"/>
            </a:pPr>
            <a:r>
              <a:rPr lang="en-US" sz="1050" b="1">
                <a:highlight>
                  <a:srgbClr val="FFFFFF"/>
                </a:highlight>
                <a:latin typeface="Calibri" panose="020F0502020204030204" pitchFamily="34" charset="0"/>
                <a:ea typeface="Arial"/>
                <a:cs typeface="Calibri" panose="020F0502020204030204" pitchFamily="34" charset="0"/>
                <a:sym typeface="Arial"/>
              </a:rPr>
              <a:t>Michelle - Understanding the relationship between attributes in our dataset.</a:t>
            </a:r>
            <a:endParaRPr sz="1050" b="1">
              <a:highlight>
                <a:srgbClr val="FFFFFF"/>
              </a:highlight>
              <a:latin typeface="Calibri" panose="020F0502020204030204" pitchFamily="34" charset="0"/>
              <a:ea typeface="Arial"/>
              <a:cs typeface="Calibri" panose="020F0502020204030204" pitchFamily="34" charset="0"/>
              <a:sym typeface="Arial"/>
            </a:endParaRPr>
          </a:p>
          <a:p>
            <a:pPr marL="0" indent="0">
              <a:lnSpc>
                <a:spcPct val="114999"/>
              </a:lnSpc>
              <a:buSzPts val="1100"/>
            </a:pPr>
            <a:endParaRPr lang="en-US" sz="1050" b="1">
              <a:highlight>
                <a:srgbClr val="FFFFFF"/>
              </a:highlight>
              <a:latin typeface="Calibri" panose="020F0502020204030204" pitchFamily="34" charset="0"/>
              <a:ea typeface="Arial"/>
              <a:cs typeface="Calibri" panose="020F0502020204030204" pitchFamily="34" charset="0"/>
              <a:sym typeface="Arial"/>
            </a:endParaRPr>
          </a:p>
          <a:p>
            <a:pPr marL="0" indent="0">
              <a:lnSpc>
                <a:spcPct val="114999"/>
              </a:lnSpc>
              <a:buSzPts val="1100"/>
            </a:pPr>
            <a:r>
              <a:rPr lang="en-US" sz="1050" b="1">
                <a:highlight>
                  <a:srgbClr val="FFFFFF"/>
                </a:highlight>
                <a:latin typeface="Calibri" panose="020F0502020204030204" pitchFamily="34" charset="0"/>
                <a:ea typeface="Arial"/>
                <a:cs typeface="Calibri" panose="020F0502020204030204" pitchFamily="34" charset="0"/>
              </a:rPr>
              <a:t>In addition to looking at each feature, we also looked to see if there is correlation between features in our dataset.  </a:t>
            </a:r>
            <a:r>
              <a:rPr lang="en-US" sz="1050">
                <a:highlight>
                  <a:srgbClr val="FFFFFF"/>
                </a:highlight>
                <a:latin typeface="Calibri" panose="020F0502020204030204" pitchFamily="34" charset="0"/>
                <a:ea typeface="Arial"/>
                <a:cs typeface="Calibri" panose="020F0502020204030204" pitchFamily="34" charset="0"/>
                <a:sym typeface="Arial"/>
              </a:rPr>
              <a:t> If there is strong correlation between any features in our dataset, the model could be impacted by multicollinearity which can lead to misleading results. If features are strongly correlated, we will need to eliminate them from our model.</a:t>
            </a:r>
            <a:endParaRPr sz="1050">
              <a:highlight>
                <a:srgbClr val="FFFFFF"/>
              </a:highlight>
              <a:latin typeface="Calibri" panose="020F0502020204030204" pitchFamily="34" charset="0"/>
              <a:ea typeface="Arial"/>
              <a:cs typeface="Calibri" panose="020F0502020204030204" pitchFamily="34" charset="0"/>
            </a:endParaRPr>
          </a:p>
          <a:p>
            <a:pPr marL="0" indent="0">
              <a:lnSpc>
                <a:spcPct val="114999"/>
              </a:lnSpc>
              <a:buSzPts val="1100"/>
            </a:pPr>
            <a:endParaRPr lang="en-US" sz="1050">
              <a:highlight>
                <a:srgbClr val="FFFFFF"/>
              </a:highlight>
              <a:latin typeface="Calibri" panose="020F0502020204030204" pitchFamily="34" charset="0"/>
              <a:ea typeface="Arial"/>
              <a:cs typeface="Calibri" panose="020F0502020204030204" pitchFamily="34" charset="0"/>
              <a:sym typeface="Arial"/>
            </a:endParaRPr>
          </a:p>
          <a:p>
            <a:pPr marL="0" lvl="0" indent="0" algn="l" rtl="0">
              <a:spcBef>
                <a:spcPts val="500"/>
              </a:spcBef>
              <a:spcAft>
                <a:spcPts val="0"/>
              </a:spcAft>
              <a:buNone/>
            </a:pPr>
            <a:r>
              <a:rPr lang="en-US" sz="1050">
                <a:highlight>
                  <a:srgbClr val="FFFFFF"/>
                </a:highlight>
                <a:latin typeface="Calibri" panose="020F0502020204030204" pitchFamily="34" charset="0"/>
                <a:ea typeface="Arial"/>
                <a:cs typeface="Calibri" panose="020F0502020204030204" pitchFamily="34" charset="0"/>
                <a:sym typeface="Arial"/>
              </a:rPr>
              <a:t>Since no features are strongly correlated in our matrix (above .5), we can move ahead with existing features.</a:t>
            </a:r>
            <a:endParaRPr>
              <a:latin typeface="Calibri" panose="020F0502020204030204" pitchFamily="34" charset="0"/>
              <a:cs typeface="Calibri" panose="020F0502020204030204" pitchFamily="34" charset="0"/>
            </a:endParaRPr>
          </a:p>
        </p:txBody>
      </p:sp>
      <p:sp>
        <p:nvSpPr>
          <p:cNvPr id="228" name="Google Shape;22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buClr>
                <a:schemeClr val="dk1"/>
              </a:buClr>
              <a:buSzPts val="1200"/>
            </a:pPr>
            <a:r>
              <a:rPr lang="en-US"/>
              <a:t>Michelle - For our target variables. With 0 being the patient was not readmitted early.  While 1 is for early readmission.  As you can see, there are far more of Class 0 than Class 1, which means that our model may have some imbalance.  We will discuss how we address this imbalance later.</a:t>
            </a:r>
            <a:endParaRPr/>
          </a:p>
        </p:txBody>
      </p:sp>
      <p:sp>
        <p:nvSpPr>
          <p:cNvPr id="235" name="Google Shape;23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5" name="Google Shape;8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1" name="Google Shape;9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94"/>
        <p:cNvGrpSpPr/>
        <p:nvPr/>
      </p:nvGrpSpPr>
      <p:grpSpPr>
        <a:xfrm>
          <a:off x="0" y="0"/>
          <a:ext cx="0" cy="0"/>
          <a:chOff x="0" y="0"/>
          <a:chExt cx="0" cy="0"/>
        </a:xfrm>
      </p:grpSpPr>
      <p:sp>
        <p:nvSpPr>
          <p:cNvPr id="95" name="Google Shape;95;p14"/>
          <p:cNvSpPr/>
          <p:nvPr/>
        </p:nvSpPr>
        <p:spPr>
          <a:xfrm>
            <a:off x="0" y="0"/>
            <a:ext cx="12192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 name="Google Shape;96;p14"/>
          <p:cNvSpPr txBox="1">
            <a:spLocks noGrp="1"/>
          </p:cNvSpPr>
          <p:nvPr>
            <p:ph type="sldNum" idx="12"/>
          </p:nvPr>
        </p:nvSpPr>
        <p:spPr>
          <a:xfrm>
            <a:off x="11296610" y="6217622"/>
            <a:ext cx="731700" cy="524700"/>
          </a:xfrm>
          <a:prstGeom prst="rect">
            <a:avLst/>
          </a:prstGeom>
          <a:noFill/>
        </p:spPr>
        <p:txBody>
          <a:bodyPr spcFirstLastPara="1" wrap="square" lIns="91425" tIns="45700" rIns="91425" bIns="45700" anchor="ctr" anchorCtr="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792279" y="365125"/>
            <a:ext cx="4018722" cy="573989"/>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6"/>
          <p:cNvSpPr txBox="1">
            <a:spLocks noGrp="1"/>
          </p:cNvSpPr>
          <p:nvPr>
            <p:ph type="body" idx="1"/>
          </p:nvPr>
        </p:nvSpPr>
        <p:spPr>
          <a:xfrm>
            <a:off x="7792279" y="1263841"/>
            <a:ext cx="4018722" cy="4636392"/>
          </a:xfrm>
          <a:prstGeom prst="rect">
            <a:avLst/>
          </a:prstGeom>
          <a:noFill/>
          <a:ln>
            <a:noFill/>
          </a:ln>
        </p:spPr>
        <p:txBody>
          <a:bodyPr spcFirstLastPara="1" wrap="square" lIns="0" tIns="45700" rIns="0" bIns="45700" anchor="t" anchorCtr="0">
            <a:noAutofit/>
          </a:bodyPr>
          <a:lstStyle>
            <a:lvl1pPr marL="457200" lvl="0" indent="-330200" algn="l">
              <a:lnSpc>
                <a:spcPct val="150000"/>
              </a:lnSpc>
              <a:spcBef>
                <a:spcPts val="500"/>
              </a:spcBef>
              <a:spcAft>
                <a:spcPts val="0"/>
              </a:spcAft>
              <a:buClr>
                <a:schemeClr val="dk1"/>
              </a:buClr>
              <a:buSzPts val="1600"/>
              <a:buChar char="•"/>
              <a:defRPr sz="1600"/>
            </a:lvl1pPr>
            <a:lvl2pPr marL="914400" lvl="1" indent="-317500" algn="l">
              <a:lnSpc>
                <a:spcPct val="150000"/>
              </a:lnSpc>
              <a:spcBef>
                <a:spcPts val="500"/>
              </a:spcBef>
              <a:spcAft>
                <a:spcPts val="0"/>
              </a:spcAft>
              <a:buClr>
                <a:schemeClr val="dk1"/>
              </a:buClr>
              <a:buSzPts val="1400"/>
              <a:buChar char="•"/>
              <a:defRPr sz="1400"/>
            </a:lvl2pPr>
            <a:lvl3pPr marL="1371600" lvl="2" indent="-317500" algn="l">
              <a:lnSpc>
                <a:spcPct val="150000"/>
              </a:lnSpc>
              <a:spcBef>
                <a:spcPts val="500"/>
              </a:spcBef>
              <a:spcAft>
                <a:spcPts val="0"/>
              </a:spcAft>
              <a:buClr>
                <a:schemeClr val="dk1"/>
              </a:buClr>
              <a:buSzPts val="1400"/>
              <a:buChar char="•"/>
              <a:defRPr sz="1400"/>
            </a:lvl3pPr>
            <a:lvl4pPr marL="1828800" lvl="3" indent="-304800" algn="l">
              <a:lnSpc>
                <a:spcPct val="150000"/>
              </a:lnSpc>
              <a:spcBef>
                <a:spcPts val="500"/>
              </a:spcBef>
              <a:spcAft>
                <a:spcPts val="0"/>
              </a:spcAft>
              <a:buClr>
                <a:schemeClr val="dk1"/>
              </a:buClr>
              <a:buSzPts val="1200"/>
              <a:buChar char="•"/>
              <a:defRPr sz="1200"/>
            </a:lvl4pPr>
            <a:lvl5pPr marL="2286000" lvl="4" indent="-304800" algn="l">
              <a:lnSpc>
                <a:spcPct val="15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6"/>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16"/>
          <p:cNvSpPr>
            <a:spLocks noGrp="1"/>
          </p:cNvSpPr>
          <p:nvPr>
            <p:ph type="pic" idx="2"/>
          </p:nvPr>
        </p:nvSpPr>
        <p:spPr>
          <a:xfrm>
            <a:off x="736600" y="365125"/>
            <a:ext cx="2997200" cy="1781979"/>
          </a:xfrm>
          <a:prstGeom prst="rect">
            <a:avLst/>
          </a:prstGeom>
          <a:noFill/>
          <a:ln>
            <a:noFill/>
          </a:ln>
        </p:spPr>
      </p:sp>
      <p:sp>
        <p:nvSpPr>
          <p:cNvPr id="107" name="Google Shape;107;p16"/>
          <p:cNvSpPr>
            <a:spLocks noGrp="1"/>
          </p:cNvSpPr>
          <p:nvPr>
            <p:ph type="pic" idx="3"/>
          </p:nvPr>
        </p:nvSpPr>
        <p:spPr>
          <a:xfrm>
            <a:off x="4051300" y="365125"/>
            <a:ext cx="2997200" cy="1781979"/>
          </a:xfrm>
          <a:prstGeom prst="rect">
            <a:avLst/>
          </a:prstGeom>
          <a:noFill/>
          <a:ln>
            <a:noFill/>
          </a:ln>
        </p:spPr>
      </p:sp>
      <p:sp>
        <p:nvSpPr>
          <p:cNvPr id="108" name="Google Shape;108;p16"/>
          <p:cNvSpPr>
            <a:spLocks noGrp="1"/>
          </p:cNvSpPr>
          <p:nvPr>
            <p:ph type="pic" idx="4"/>
          </p:nvPr>
        </p:nvSpPr>
        <p:spPr>
          <a:xfrm>
            <a:off x="736600" y="2422525"/>
            <a:ext cx="2997200" cy="1781979"/>
          </a:xfrm>
          <a:prstGeom prst="rect">
            <a:avLst/>
          </a:prstGeom>
          <a:noFill/>
          <a:ln>
            <a:noFill/>
          </a:ln>
        </p:spPr>
      </p:sp>
      <p:sp>
        <p:nvSpPr>
          <p:cNvPr id="109" name="Google Shape;109;p16"/>
          <p:cNvSpPr>
            <a:spLocks noGrp="1"/>
          </p:cNvSpPr>
          <p:nvPr>
            <p:ph type="pic" idx="5"/>
          </p:nvPr>
        </p:nvSpPr>
        <p:spPr>
          <a:xfrm>
            <a:off x="4051300" y="2422525"/>
            <a:ext cx="2997200" cy="1781979"/>
          </a:xfrm>
          <a:prstGeom prst="rect">
            <a:avLst/>
          </a:prstGeom>
          <a:noFill/>
          <a:ln>
            <a:noFill/>
          </a:ln>
        </p:spPr>
      </p:sp>
      <p:sp>
        <p:nvSpPr>
          <p:cNvPr id="110" name="Google Shape;110;p16"/>
          <p:cNvSpPr>
            <a:spLocks noGrp="1"/>
          </p:cNvSpPr>
          <p:nvPr>
            <p:ph type="pic" idx="6"/>
          </p:nvPr>
        </p:nvSpPr>
        <p:spPr>
          <a:xfrm>
            <a:off x="736600" y="4479925"/>
            <a:ext cx="2997200" cy="1781979"/>
          </a:xfrm>
          <a:prstGeom prst="rect">
            <a:avLst/>
          </a:prstGeom>
          <a:noFill/>
          <a:ln>
            <a:noFill/>
          </a:ln>
        </p:spPr>
      </p:sp>
      <p:sp>
        <p:nvSpPr>
          <p:cNvPr id="111" name="Google Shape;111;p16"/>
          <p:cNvSpPr>
            <a:spLocks noGrp="1"/>
          </p:cNvSpPr>
          <p:nvPr>
            <p:ph type="pic" idx="7"/>
          </p:nvPr>
        </p:nvSpPr>
        <p:spPr>
          <a:xfrm>
            <a:off x="4051300" y="4479925"/>
            <a:ext cx="2997200" cy="1781979"/>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12"/>
        <p:cNvGrpSpPr/>
        <p:nvPr/>
      </p:nvGrpSpPr>
      <p:grpSpPr>
        <a:xfrm>
          <a:off x="0" y="0"/>
          <a:ext cx="0" cy="0"/>
          <a:chOff x="0" y="0"/>
          <a:chExt cx="0" cy="0"/>
        </a:xfrm>
      </p:grpSpPr>
      <p:sp>
        <p:nvSpPr>
          <p:cNvPr id="113" name="Google Shape;113;p17"/>
          <p:cNvSpPr>
            <a:spLocks noGrp="1"/>
          </p:cNvSpPr>
          <p:nvPr>
            <p:ph type="pic" idx="2"/>
          </p:nvPr>
        </p:nvSpPr>
        <p:spPr>
          <a:xfrm>
            <a:off x="0" y="0"/>
            <a:ext cx="6096000" cy="6858000"/>
          </a:xfrm>
          <a:prstGeom prst="parallelogram">
            <a:avLst>
              <a:gd name="adj" fmla="val 25000"/>
            </a:avLst>
          </a:prstGeom>
          <a:noFill/>
          <a:ln>
            <a:noFill/>
          </a:ln>
        </p:spPr>
      </p:sp>
      <p:sp>
        <p:nvSpPr>
          <p:cNvPr id="114" name="Google Shape;114;p17"/>
          <p:cNvSpPr txBox="1">
            <a:spLocks noGrp="1"/>
          </p:cNvSpPr>
          <p:nvPr>
            <p:ph type="title"/>
          </p:nvPr>
        </p:nvSpPr>
        <p:spPr>
          <a:xfrm>
            <a:off x="7068819" y="642927"/>
            <a:ext cx="4846320" cy="1435947"/>
          </a:xfrm>
          <a:prstGeom prst="rect">
            <a:avLst/>
          </a:prstGeom>
          <a:noFill/>
          <a:ln>
            <a:noFill/>
          </a:ln>
        </p:spPr>
        <p:txBody>
          <a:bodyPr spcFirstLastPara="1" wrap="square" lIns="91425" tIns="45700" rIns="91425" bIns="45700" anchor="t" anchorCtr="0">
            <a:noAutofit/>
          </a:bodyPr>
          <a:lstStyle>
            <a:lvl1pPr lvl="0" algn="l">
              <a:lnSpc>
                <a:spcPct val="150000"/>
              </a:lnSpc>
              <a:spcBef>
                <a:spcPts val="1000"/>
              </a:spcBef>
              <a:spcAft>
                <a:spcPts val="0"/>
              </a:spcAft>
              <a:buClr>
                <a:schemeClr val="dk1"/>
              </a:buClr>
              <a:buSzPts val="5400"/>
              <a:buFont typeface="Calibri"/>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1400"/>
              <a:buFont typeface="Calibri"/>
              <a:buNone/>
              <a:defRPr/>
            </a:lvl1pPr>
            <a:lvl2pPr lvl="1" algn="l">
              <a:spcBef>
                <a:spcPts val="0"/>
              </a:spcBef>
              <a:spcAft>
                <a:spcPts val="0"/>
              </a:spcAft>
              <a:buClr>
                <a:schemeClr val="lt1"/>
              </a:buClr>
              <a:buSzPts val="1400"/>
              <a:buFont typeface="Calibri"/>
              <a:buNone/>
              <a:defRPr/>
            </a:lvl2pPr>
            <a:lvl3pPr lvl="2" algn="l">
              <a:spcBef>
                <a:spcPts val="0"/>
              </a:spcBef>
              <a:spcAft>
                <a:spcPts val="0"/>
              </a:spcAft>
              <a:buClr>
                <a:schemeClr val="lt1"/>
              </a:buClr>
              <a:buSzPts val="1400"/>
              <a:buFont typeface="Calibri"/>
              <a:buNone/>
              <a:defRPr/>
            </a:lvl3pPr>
            <a:lvl4pPr lvl="3" algn="l">
              <a:spcBef>
                <a:spcPts val="0"/>
              </a:spcBef>
              <a:spcAft>
                <a:spcPts val="0"/>
              </a:spcAft>
              <a:buClr>
                <a:schemeClr val="lt1"/>
              </a:buClr>
              <a:buSzPts val="1400"/>
              <a:buFont typeface="Calibri"/>
              <a:buNone/>
              <a:defRPr/>
            </a:lvl4pPr>
            <a:lvl5pPr lvl="4" algn="l">
              <a:spcBef>
                <a:spcPts val="0"/>
              </a:spcBef>
              <a:spcAft>
                <a:spcPts val="0"/>
              </a:spcAft>
              <a:buClr>
                <a:schemeClr val="lt1"/>
              </a:buClr>
              <a:buSzPts val="1400"/>
              <a:buFont typeface="Calibri"/>
              <a:buNone/>
              <a:defRPr/>
            </a:lvl5pPr>
            <a:lvl6pPr lvl="5" algn="l">
              <a:spcBef>
                <a:spcPts val="0"/>
              </a:spcBef>
              <a:spcAft>
                <a:spcPts val="0"/>
              </a:spcAft>
              <a:buClr>
                <a:schemeClr val="lt1"/>
              </a:buClr>
              <a:buSzPts val="1400"/>
              <a:buFont typeface="Calibri"/>
              <a:buNone/>
              <a:defRPr/>
            </a:lvl6pPr>
            <a:lvl7pPr lvl="6" algn="l">
              <a:spcBef>
                <a:spcPts val="0"/>
              </a:spcBef>
              <a:spcAft>
                <a:spcPts val="0"/>
              </a:spcAft>
              <a:buClr>
                <a:schemeClr val="lt1"/>
              </a:buClr>
              <a:buSzPts val="1400"/>
              <a:buFont typeface="Calibri"/>
              <a:buNone/>
              <a:defRPr/>
            </a:lvl7pPr>
            <a:lvl8pPr lvl="7" algn="l">
              <a:spcBef>
                <a:spcPts val="0"/>
              </a:spcBef>
              <a:spcAft>
                <a:spcPts val="0"/>
              </a:spcAft>
              <a:buClr>
                <a:schemeClr val="lt1"/>
              </a:buClr>
              <a:buSzPts val="1400"/>
              <a:buFont typeface="Calibri"/>
              <a:buNone/>
              <a:defRPr/>
            </a:lvl8pPr>
            <a:lvl9pPr lvl="8" algn="l">
              <a:spcBef>
                <a:spcPts val="0"/>
              </a:spcBef>
              <a:spcAft>
                <a:spcPts val="0"/>
              </a:spcAft>
              <a:buClr>
                <a:schemeClr val="lt1"/>
              </a:buClr>
              <a:buSzPts val="1400"/>
              <a:buFont typeface="Calibri"/>
              <a:buNone/>
              <a:defRPr/>
            </a:lvl9pPr>
          </a:lstStyle>
          <a:p>
            <a:endParaRPr/>
          </a:p>
        </p:txBody>
      </p:sp>
      <p:sp>
        <p:nvSpPr>
          <p:cNvPr id="116" name="Google Shape;116;p17"/>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1pPr>
            <a:lvl2pPr marL="0" marR="0" lvl="1"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2pPr>
            <a:lvl3pPr marL="0" marR="0" lvl="2"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3pPr>
            <a:lvl4pPr marL="0" marR="0" lvl="3"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4pPr>
            <a:lvl5pPr marL="0" marR="0" lvl="4"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5pPr>
            <a:lvl6pPr marL="0" marR="0" lvl="5"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6pPr>
            <a:lvl7pPr marL="0" marR="0" lvl="6"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7pPr>
            <a:lvl8pPr marL="0" marR="0" lvl="7"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8pPr>
            <a:lvl9pPr marL="0" marR="0" lvl="8"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7"/>
          <p:cNvSpPr txBox="1">
            <a:spLocks noGrp="1"/>
          </p:cNvSpPr>
          <p:nvPr>
            <p:ph type="body" idx="1"/>
          </p:nvPr>
        </p:nvSpPr>
        <p:spPr>
          <a:xfrm>
            <a:off x="7068820" y="2078875"/>
            <a:ext cx="4114800" cy="3798888"/>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800"/>
              <a:buNone/>
              <a:defRPr sz="1800"/>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hart and Table">
  <p:cSld name="Chart and Table">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594519" y="767791"/>
            <a:ext cx="11002962" cy="82391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1400"/>
              <a:buFont typeface="Calibri"/>
              <a:buNone/>
              <a:defRPr/>
            </a:lvl1pPr>
            <a:lvl2pPr lvl="1" algn="l">
              <a:spcBef>
                <a:spcPts val="0"/>
              </a:spcBef>
              <a:spcAft>
                <a:spcPts val="0"/>
              </a:spcAft>
              <a:buClr>
                <a:schemeClr val="lt1"/>
              </a:buClr>
              <a:buSzPts val="1400"/>
              <a:buFont typeface="Calibri"/>
              <a:buNone/>
              <a:defRPr/>
            </a:lvl2pPr>
            <a:lvl3pPr lvl="2" algn="l">
              <a:spcBef>
                <a:spcPts val="0"/>
              </a:spcBef>
              <a:spcAft>
                <a:spcPts val="0"/>
              </a:spcAft>
              <a:buClr>
                <a:schemeClr val="lt1"/>
              </a:buClr>
              <a:buSzPts val="1400"/>
              <a:buFont typeface="Calibri"/>
              <a:buNone/>
              <a:defRPr/>
            </a:lvl3pPr>
            <a:lvl4pPr lvl="3" algn="l">
              <a:spcBef>
                <a:spcPts val="0"/>
              </a:spcBef>
              <a:spcAft>
                <a:spcPts val="0"/>
              </a:spcAft>
              <a:buClr>
                <a:schemeClr val="lt1"/>
              </a:buClr>
              <a:buSzPts val="1400"/>
              <a:buFont typeface="Calibri"/>
              <a:buNone/>
              <a:defRPr/>
            </a:lvl4pPr>
            <a:lvl5pPr lvl="4" algn="l">
              <a:spcBef>
                <a:spcPts val="0"/>
              </a:spcBef>
              <a:spcAft>
                <a:spcPts val="0"/>
              </a:spcAft>
              <a:buClr>
                <a:schemeClr val="lt1"/>
              </a:buClr>
              <a:buSzPts val="1400"/>
              <a:buFont typeface="Calibri"/>
              <a:buNone/>
              <a:defRPr/>
            </a:lvl5pPr>
            <a:lvl6pPr lvl="5" algn="l">
              <a:spcBef>
                <a:spcPts val="0"/>
              </a:spcBef>
              <a:spcAft>
                <a:spcPts val="0"/>
              </a:spcAft>
              <a:buClr>
                <a:schemeClr val="lt1"/>
              </a:buClr>
              <a:buSzPts val="1400"/>
              <a:buFont typeface="Calibri"/>
              <a:buNone/>
              <a:defRPr/>
            </a:lvl6pPr>
            <a:lvl7pPr lvl="6" algn="l">
              <a:spcBef>
                <a:spcPts val="0"/>
              </a:spcBef>
              <a:spcAft>
                <a:spcPts val="0"/>
              </a:spcAft>
              <a:buClr>
                <a:schemeClr val="lt1"/>
              </a:buClr>
              <a:buSzPts val="1400"/>
              <a:buFont typeface="Calibri"/>
              <a:buNone/>
              <a:defRPr/>
            </a:lvl7pPr>
            <a:lvl8pPr lvl="7" algn="l">
              <a:spcBef>
                <a:spcPts val="0"/>
              </a:spcBef>
              <a:spcAft>
                <a:spcPts val="0"/>
              </a:spcAft>
              <a:buClr>
                <a:schemeClr val="lt1"/>
              </a:buClr>
              <a:buSzPts val="1400"/>
              <a:buFont typeface="Calibri"/>
              <a:buNone/>
              <a:defRPr/>
            </a:lvl8pPr>
            <a:lvl9pPr lvl="8" algn="l">
              <a:spcBef>
                <a:spcPts val="0"/>
              </a:spcBef>
              <a:spcAft>
                <a:spcPts val="0"/>
              </a:spcAft>
              <a:buClr>
                <a:schemeClr val="lt1"/>
              </a:buClr>
              <a:buSzPts val="1400"/>
              <a:buFont typeface="Calibri"/>
              <a:buNone/>
              <a:defRPr/>
            </a:lvl9pPr>
          </a:lstStyle>
          <a:p>
            <a:endParaRPr/>
          </a:p>
        </p:txBody>
      </p:sp>
      <p:sp>
        <p:nvSpPr>
          <p:cNvPr id="121" name="Google Shape;121;p18"/>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1pPr>
            <a:lvl2pPr marL="0" marR="0" lvl="1"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2pPr>
            <a:lvl3pPr marL="0" marR="0" lvl="2"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3pPr>
            <a:lvl4pPr marL="0" marR="0" lvl="3"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4pPr>
            <a:lvl5pPr marL="0" marR="0" lvl="4"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5pPr>
            <a:lvl6pPr marL="0" marR="0" lvl="5"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6pPr>
            <a:lvl7pPr marL="0" marR="0" lvl="6"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7pPr>
            <a:lvl8pPr marL="0" marR="0" lvl="7"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8pPr>
            <a:lvl9pPr marL="0" marR="0" lvl="8" indent="0" algn="r">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dk1"/>
        </a:solidFill>
        <a:effectLst/>
      </p:bgPr>
    </p:bg>
    <p:spTree>
      <p:nvGrpSpPr>
        <p:cNvPr id="1" name="Shape 122"/>
        <p:cNvGrpSpPr/>
        <p:nvPr/>
      </p:nvGrpSpPr>
      <p:grpSpPr>
        <a:xfrm>
          <a:off x="0" y="0"/>
          <a:ext cx="0" cy="0"/>
          <a:chOff x="0" y="0"/>
          <a:chExt cx="0" cy="0"/>
        </a:xfrm>
      </p:grpSpPr>
      <p:sp>
        <p:nvSpPr>
          <p:cNvPr id="123" name="Google Shape;123;p19"/>
          <p:cNvSpPr>
            <a:spLocks noGrp="1"/>
          </p:cNvSpPr>
          <p:nvPr>
            <p:ph type="pic" idx="2"/>
          </p:nvPr>
        </p:nvSpPr>
        <p:spPr>
          <a:xfrm>
            <a:off x="0" y="0"/>
            <a:ext cx="12192000" cy="6858000"/>
          </a:xfrm>
          <a:prstGeom prst="rect">
            <a:avLst/>
          </a:prstGeom>
          <a:noFill/>
          <a:ln>
            <a:noFill/>
          </a:ln>
        </p:spPr>
      </p:sp>
      <p:sp>
        <p:nvSpPr>
          <p:cNvPr id="124" name="Google Shape;124;p19"/>
          <p:cNvSpPr txBox="1">
            <a:spLocks noGrp="1"/>
          </p:cNvSpPr>
          <p:nvPr>
            <p:ph type="body" idx="1"/>
          </p:nvPr>
        </p:nvSpPr>
        <p:spPr>
          <a:xfrm>
            <a:off x="3512343" y="5922140"/>
            <a:ext cx="5167313"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19"/>
          <p:cNvSpPr txBox="1">
            <a:spLocks noGrp="1"/>
          </p:cNvSpPr>
          <p:nvPr>
            <p:ph type="body" idx="3"/>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cap="none"/>
            </a:lvl1pPr>
            <a:lvl2pPr marL="914400" lvl="1" indent="-342900" algn="l">
              <a:lnSpc>
                <a:spcPct val="150000"/>
              </a:lnSpc>
              <a:spcBef>
                <a:spcPts val="500"/>
              </a:spcBef>
              <a:spcAft>
                <a:spcPts val="0"/>
              </a:spcAft>
              <a:buClr>
                <a:schemeClr val="lt1"/>
              </a:buClr>
              <a:buSzPts val="1800"/>
              <a:buChar char="•"/>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6" name="Google Shape;126;p19"/>
          <p:cNvSpPr txBox="1">
            <a:spLocks noGrp="1"/>
          </p:cNvSpPr>
          <p:nvPr>
            <p:ph type="title"/>
          </p:nvPr>
        </p:nvSpPr>
        <p:spPr>
          <a:xfrm>
            <a:off x="350836" y="2445633"/>
            <a:ext cx="11490325" cy="823913"/>
          </a:xfrm>
          <a:prstGeom prst="rect">
            <a:avLst/>
          </a:prstGeom>
          <a:noFill/>
          <a:ln>
            <a:noFill/>
          </a:ln>
        </p:spPr>
        <p:txBody>
          <a:bodyPr spcFirstLastPara="1" wrap="square" lIns="91425" tIns="45700" rIns="91425" bIns="45700" anchor="ctr" anchorCtr="0">
            <a:noAutofit/>
          </a:bodyPr>
          <a:lstStyle>
            <a:lvl1pPr lvl="0" algn="ctr">
              <a:lnSpc>
                <a:spcPct val="150000"/>
              </a:lnSpc>
              <a:spcBef>
                <a:spcPts val="1000"/>
              </a:spcBef>
              <a:spcAft>
                <a:spcPts val="0"/>
              </a:spcAft>
              <a:buClr>
                <a:schemeClr val="lt1"/>
              </a:buClr>
              <a:buSzPts val="4000"/>
              <a:buFont typeface="Calibri"/>
              <a:buNone/>
              <a:defRPr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127"/>
        <p:cNvGrpSpPr/>
        <p:nvPr/>
      </p:nvGrpSpPr>
      <p:grpSpPr>
        <a:xfrm>
          <a:off x="0" y="0"/>
          <a:ext cx="0" cy="0"/>
          <a:chOff x="0" y="0"/>
          <a:chExt cx="0" cy="0"/>
        </a:xfrm>
      </p:grpSpPr>
      <p:sp>
        <p:nvSpPr>
          <p:cNvPr id="128" name="Google Shape;128;p20"/>
          <p:cNvSpPr>
            <a:spLocks noGrp="1"/>
          </p:cNvSpPr>
          <p:nvPr>
            <p:ph type="pic" idx="2"/>
          </p:nvPr>
        </p:nvSpPr>
        <p:spPr>
          <a:xfrm>
            <a:off x="0" y="0"/>
            <a:ext cx="12192000" cy="6858000"/>
          </a:xfrm>
          <a:prstGeom prst="rect">
            <a:avLst/>
          </a:prstGeom>
          <a:noFill/>
          <a:ln>
            <a:noFill/>
          </a:ln>
        </p:spPr>
      </p:sp>
      <p:sp>
        <p:nvSpPr>
          <p:cNvPr id="129" name="Google Shape;129;p20"/>
          <p:cNvSpPr txBox="1">
            <a:spLocks noGrp="1"/>
          </p:cNvSpPr>
          <p:nvPr>
            <p:ph type="title"/>
          </p:nvPr>
        </p:nvSpPr>
        <p:spPr>
          <a:xfrm>
            <a:off x="702365" y="1660810"/>
            <a:ext cx="10787270" cy="83064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0"/>
          <p:cNvSpPr txBox="1">
            <a:spLocks noGrp="1"/>
          </p:cNvSpPr>
          <p:nvPr>
            <p:ph type="body" idx="1"/>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1" name="Google Shape;131;p20"/>
          <p:cNvSpPr txBox="1">
            <a:spLocks noGrp="1"/>
          </p:cNvSpPr>
          <p:nvPr>
            <p:ph type="body" idx="3"/>
          </p:nvPr>
        </p:nvSpPr>
        <p:spPr>
          <a:xfrm>
            <a:off x="588194"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2" name="Google Shape;132;p20"/>
          <p:cNvSpPr txBox="1">
            <a:spLocks noGrp="1"/>
          </p:cNvSpPr>
          <p:nvPr>
            <p:ph type="body" idx="4"/>
          </p:nvPr>
        </p:nvSpPr>
        <p:spPr>
          <a:xfrm>
            <a:off x="4563664" y="3893330"/>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3" name="Google Shape;133;p20"/>
          <p:cNvSpPr txBox="1">
            <a:spLocks noGrp="1"/>
          </p:cNvSpPr>
          <p:nvPr>
            <p:ph type="body" idx="5"/>
          </p:nvPr>
        </p:nvSpPr>
        <p:spPr>
          <a:xfrm>
            <a:off x="8539138"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20"/>
          <p:cNvSpPr>
            <a:spLocks noGrp="1"/>
          </p:cNvSpPr>
          <p:nvPr>
            <p:ph type="clipArt" idx="6"/>
          </p:nvPr>
        </p:nvSpPr>
        <p:spPr>
          <a:xfrm>
            <a:off x="1754768" y="3098985"/>
            <a:ext cx="731520" cy="731520"/>
          </a:xfrm>
          <a:prstGeom prst="rect">
            <a:avLst/>
          </a:prstGeom>
          <a:noFill/>
          <a:ln>
            <a:noFill/>
          </a:ln>
        </p:spPr>
      </p:sp>
      <p:sp>
        <p:nvSpPr>
          <p:cNvPr id="135" name="Google Shape;135;p20"/>
          <p:cNvSpPr>
            <a:spLocks noGrp="1"/>
          </p:cNvSpPr>
          <p:nvPr>
            <p:ph type="clipArt" idx="7"/>
          </p:nvPr>
        </p:nvSpPr>
        <p:spPr>
          <a:xfrm>
            <a:off x="5730240" y="3098985"/>
            <a:ext cx="731520" cy="731520"/>
          </a:xfrm>
          <a:prstGeom prst="rect">
            <a:avLst/>
          </a:prstGeom>
          <a:noFill/>
          <a:ln>
            <a:noFill/>
          </a:ln>
        </p:spPr>
      </p:sp>
      <p:sp>
        <p:nvSpPr>
          <p:cNvPr id="136" name="Google Shape;136;p20"/>
          <p:cNvSpPr>
            <a:spLocks noGrp="1"/>
          </p:cNvSpPr>
          <p:nvPr>
            <p:ph type="clipArt" idx="8"/>
          </p:nvPr>
        </p:nvSpPr>
        <p:spPr>
          <a:xfrm>
            <a:off x="9705712" y="3098985"/>
            <a:ext cx="731520" cy="73152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137"/>
        <p:cNvGrpSpPr/>
        <p:nvPr/>
      </p:nvGrpSpPr>
      <p:grpSpPr>
        <a:xfrm>
          <a:off x="0" y="0"/>
          <a:ext cx="0" cy="0"/>
          <a:chOff x="0" y="0"/>
          <a:chExt cx="0" cy="0"/>
        </a:xfrm>
      </p:grpSpPr>
      <p:sp>
        <p:nvSpPr>
          <p:cNvPr id="138" name="Google Shape;138;p21"/>
          <p:cNvSpPr txBox="1">
            <a:spLocks noGrp="1"/>
          </p:cNvSpPr>
          <p:nvPr>
            <p:ph type="body" idx="1"/>
          </p:nvPr>
        </p:nvSpPr>
        <p:spPr>
          <a:xfrm>
            <a:off x="6225539" y="1546138"/>
            <a:ext cx="4023360" cy="464871"/>
          </a:xfrm>
          <a:prstGeom prst="rect">
            <a:avLst/>
          </a:prstGeom>
          <a:gradFill>
            <a:gsLst>
              <a:gs pos="0">
                <a:schemeClr val="accent5"/>
              </a:gs>
              <a:gs pos="50000">
                <a:schemeClr val="accent1"/>
              </a:gs>
              <a:gs pos="100000">
                <a:srgbClr val="E8995B"/>
              </a:gs>
            </a:gsLst>
            <a:path path="circle">
              <a:fillToRect l="100000" t="100000"/>
            </a:path>
            <a:tileRect r="-100000" b="-100000"/>
          </a:grad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21"/>
          <p:cNvSpPr>
            <a:spLocks noGrp="1"/>
          </p:cNvSpPr>
          <p:nvPr>
            <p:ph type="pic" idx="2"/>
          </p:nvPr>
        </p:nvSpPr>
        <p:spPr>
          <a:xfrm>
            <a:off x="0" y="0"/>
            <a:ext cx="5416550" cy="6846932"/>
          </a:xfrm>
          <a:prstGeom prst="rect">
            <a:avLst/>
          </a:prstGeom>
          <a:noFill/>
          <a:ln>
            <a:noFill/>
          </a:ln>
        </p:spPr>
      </p:sp>
      <p:sp>
        <p:nvSpPr>
          <p:cNvPr id="140" name="Google Shape;140;p21"/>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1" name="Google Shape;141;p21"/>
          <p:cNvSpPr txBox="1">
            <a:spLocks noGrp="1"/>
          </p:cNvSpPr>
          <p:nvPr>
            <p:ph type="body" idx="3"/>
          </p:nvPr>
        </p:nvSpPr>
        <p:spPr>
          <a:xfrm>
            <a:off x="6096000" y="2799617"/>
            <a:ext cx="4646246" cy="2218585"/>
          </a:xfrm>
          <a:prstGeom prst="rect">
            <a:avLst/>
          </a:prstGeom>
          <a:noFill/>
          <a:ln>
            <a:noFill/>
          </a:ln>
        </p:spPr>
        <p:txBody>
          <a:bodyPr spcFirstLastPara="1" wrap="square" lIns="91425" tIns="45700" rIns="91425" bIns="45700" anchor="t" anchorCtr="0">
            <a:noAutofit/>
          </a:bodyPr>
          <a:lstStyle>
            <a:lvl1pPr marL="457200" lvl="0" indent="-330200" algn="l">
              <a:lnSpc>
                <a:spcPct val="150000"/>
              </a:lnSpc>
              <a:spcBef>
                <a:spcPts val="1000"/>
              </a:spcBef>
              <a:spcAft>
                <a:spcPts val="0"/>
              </a:spcAft>
              <a:buClr>
                <a:schemeClr val="dk1"/>
              </a:buClr>
              <a:buSzPts val="1600"/>
              <a:buChar char="•"/>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21"/>
          <p:cNvSpPr txBox="1">
            <a:spLocks noGrp="1"/>
          </p:cNvSpPr>
          <p:nvPr>
            <p:ph type="title"/>
          </p:nvPr>
        </p:nvSpPr>
        <p:spPr>
          <a:xfrm>
            <a:off x="6095999" y="612037"/>
            <a:ext cx="5897218" cy="884238"/>
          </a:xfrm>
          <a:prstGeom prst="rect">
            <a:avLst/>
          </a:prstGeom>
          <a:noFill/>
          <a:ln>
            <a:noFill/>
          </a:ln>
        </p:spPr>
        <p:txBody>
          <a:bodyPr spcFirstLastPara="1" wrap="square" lIns="91425" tIns="45700" rIns="91425" bIns="45700" anchor="t" anchorCtr="0">
            <a:noAutofit/>
          </a:bodyPr>
          <a:lstStyle>
            <a:lvl1pPr lvl="0" algn="l">
              <a:lnSpc>
                <a:spcPct val="150000"/>
              </a:lnSpc>
              <a:spcBef>
                <a:spcPts val="1000"/>
              </a:spcBef>
              <a:spcAft>
                <a:spcPts val="0"/>
              </a:spcAft>
              <a:buClr>
                <a:schemeClr val="dk1"/>
              </a:buClr>
              <a:buSzPts val="3200"/>
              <a:buFont typeface="Calibri"/>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28" name="Google Shape;28;p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 name="Google Shape;29;p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30" name="Google Shape;30;p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 name="Google Shape;37;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41"/>
        <p:cNvGrpSpPr/>
        <p:nvPr/>
      </p:nvGrpSpPr>
      <p:grpSpPr>
        <a:xfrm>
          <a:off x="0" y="0"/>
          <a:ext cx="0" cy="0"/>
          <a:chOff x="0" y="0"/>
          <a:chExt cx="0" cy="0"/>
        </a:xfrm>
      </p:grpSpPr>
      <p:sp>
        <p:nvSpPr>
          <p:cNvPr id="42" name="Google Shape;42;p6"/>
          <p:cNvSpPr>
            <a:spLocks noGrp="1"/>
          </p:cNvSpPr>
          <p:nvPr>
            <p:ph type="pic" idx="2"/>
          </p:nvPr>
        </p:nvSpPr>
        <p:spPr>
          <a:xfrm>
            <a:off x="0" y="0"/>
            <a:ext cx="12192000" cy="6858000"/>
          </a:xfrm>
          <a:prstGeom prst="rect">
            <a:avLst/>
          </a:prstGeom>
          <a:noFill/>
          <a:ln>
            <a:noFill/>
          </a:ln>
        </p:spPr>
      </p:sp>
      <p:sp>
        <p:nvSpPr>
          <p:cNvPr id="43" name="Google Shape;43;p6"/>
          <p:cNvSpPr txBox="1">
            <a:spLocks noGrp="1"/>
          </p:cNvSpPr>
          <p:nvPr>
            <p:ph type="title"/>
          </p:nvPr>
        </p:nvSpPr>
        <p:spPr>
          <a:xfrm>
            <a:off x="702365" y="1660810"/>
            <a:ext cx="10787270" cy="83064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1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6"/>
          <p:cNvSpPr txBox="1">
            <a:spLocks noGrp="1"/>
          </p:cNvSpPr>
          <p:nvPr>
            <p:ph type="body" idx="3"/>
          </p:nvPr>
        </p:nvSpPr>
        <p:spPr>
          <a:xfrm>
            <a:off x="588194"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6"/>
          <p:cNvSpPr txBox="1">
            <a:spLocks noGrp="1"/>
          </p:cNvSpPr>
          <p:nvPr>
            <p:ph type="body" idx="4"/>
          </p:nvPr>
        </p:nvSpPr>
        <p:spPr>
          <a:xfrm>
            <a:off x="4563664" y="3893330"/>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6"/>
          <p:cNvSpPr txBox="1">
            <a:spLocks noGrp="1"/>
          </p:cNvSpPr>
          <p:nvPr>
            <p:ph type="body" idx="5"/>
          </p:nvPr>
        </p:nvSpPr>
        <p:spPr>
          <a:xfrm>
            <a:off x="8539138"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lt1"/>
              </a:buClr>
              <a:buSzPts val="1800"/>
              <a:buNone/>
              <a:defRPr sz="1800">
                <a:solidFill>
                  <a:schemeClr val="lt1"/>
                </a:solidFill>
              </a:defRPr>
            </a:lvl1pPr>
            <a:lvl2pPr marL="914400" lvl="1" indent="-228600" algn="l">
              <a:lnSpc>
                <a:spcPct val="150000"/>
              </a:lnSpc>
              <a:spcBef>
                <a:spcPts val="500"/>
              </a:spcBef>
              <a:spcAft>
                <a:spcPts val="0"/>
              </a:spcAft>
              <a:buClr>
                <a:schemeClr val="lt1"/>
              </a:buClr>
              <a:buSzPts val="1400"/>
              <a:buNone/>
              <a:defRPr/>
            </a:lvl2pPr>
            <a:lvl3pPr marL="1371600" lvl="2" indent="-342900" algn="l">
              <a:lnSpc>
                <a:spcPct val="150000"/>
              </a:lnSpc>
              <a:spcBef>
                <a:spcPts val="500"/>
              </a:spcBef>
              <a:spcAft>
                <a:spcPts val="0"/>
              </a:spcAft>
              <a:buClr>
                <a:schemeClr val="lt1"/>
              </a:buClr>
              <a:buSzPts val="1800"/>
              <a:buChar char="•"/>
              <a:defRPr/>
            </a:lvl3pPr>
            <a:lvl4pPr marL="1828800" lvl="3" indent="-342900" algn="l">
              <a:lnSpc>
                <a:spcPct val="150000"/>
              </a:lnSpc>
              <a:spcBef>
                <a:spcPts val="500"/>
              </a:spcBef>
              <a:spcAft>
                <a:spcPts val="0"/>
              </a:spcAft>
              <a:buClr>
                <a:schemeClr val="lt1"/>
              </a:buClr>
              <a:buSzPts val="1800"/>
              <a:buChar char="•"/>
              <a:defRPr/>
            </a:lvl4pPr>
            <a:lvl5pPr marL="2286000" lvl="4" indent="-342900" algn="l">
              <a:lnSpc>
                <a:spcPct val="15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6"/>
          <p:cNvSpPr>
            <a:spLocks noGrp="1"/>
          </p:cNvSpPr>
          <p:nvPr>
            <p:ph type="clipArt" idx="6"/>
          </p:nvPr>
        </p:nvSpPr>
        <p:spPr>
          <a:xfrm>
            <a:off x="1754768" y="3098985"/>
            <a:ext cx="731520" cy="731520"/>
          </a:xfrm>
          <a:prstGeom prst="rect">
            <a:avLst/>
          </a:prstGeom>
          <a:noFill/>
          <a:ln>
            <a:noFill/>
          </a:ln>
        </p:spPr>
      </p:sp>
      <p:sp>
        <p:nvSpPr>
          <p:cNvPr id="49" name="Google Shape;49;p6"/>
          <p:cNvSpPr>
            <a:spLocks noGrp="1"/>
          </p:cNvSpPr>
          <p:nvPr>
            <p:ph type="clipArt" idx="7"/>
          </p:nvPr>
        </p:nvSpPr>
        <p:spPr>
          <a:xfrm>
            <a:off x="5730240" y="3098985"/>
            <a:ext cx="731520" cy="731520"/>
          </a:xfrm>
          <a:prstGeom prst="rect">
            <a:avLst/>
          </a:prstGeom>
          <a:noFill/>
          <a:ln>
            <a:noFill/>
          </a:ln>
        </p:spPr>
      </p:sp>
      <p:sp>
        <p:nvSpPr>
          <p:cNvPr id="50" name="Google Shape;50;p6"/>
          <p:cNvSpPr>
            <a:spLocks noGrp="1"/>
          </p:cNvSpPr>
          <p:nvPr>
            <p:ph type="clipArt" idx="8"/>
          </p:nvPr>
        </p:nvSpPr>
        <p:spPr>
          <a:xfrm>
            <a:off x="9705712" y="3098985"/>
            <a:ext cx="731520" cy="73152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60" name="Google Shape;6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71" name="Google Shape;71;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a:spLocks noGrp="1"/>
          </p:cNvSpPr>
          <p:nvPr>
            <p:ph type="pic" idx="2"/>
          </p:nvPr>
        </p:nvSpPr>
        <p:spPr>
          <a:xfrm>
            <a:off x="5183188" y="987425"/>
            <a:ext cx="6172200" cy="4873625"/>
          </a:xfrm>
          <a:prstGeom prst="rect">
            <a:avLst/>
          </a:prstGeom>
          <a:noFill/>
          <a:ln>
            <a:noFill/>
          </a:ln>
        </p:spPr>
      </p:sp>
      <p:sp>
        <p:nvSpPr>
          <p:cNvPr id="78" name="Google Shape;78;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9" name="Google Shape;7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594519" y="365125"/>
            <a:ext cx="11002962" cy="82391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9" name="Google Shape;99;p15"/>
          <p:cNvSpPr txBox="1">
            <a:spLocks noGrp="1"/>
          </p:cNvSpPr>
          <p:nvPr>
            <p:ph type="body" idx="1"/>
          </p:nvPr>
        </p:nvSpPr>
        <p:spPr>
          <a:xfrm>
            <a:off x="594519" y="1365813"/>
            <a:ext cx="10989920" cy="481115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50000"/>
              </a:lnSpc>
              <a:spcBef>
                <a:spcPts val="10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1pPr>
            <a:lvl2pPr marL="914400" marR="0" lvl="1" indent="-317500"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2pPr>
            <a:lvl3pPr marL="1371600" marR="0" lvl="2" indent="-317500" algn="l" rtl="0">
              <a:lnSpc>
                <a:spcPct val="15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L="1828800" marR="0" lvl="3" indent="-304800"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lnSpc>
                <a:spcPct val="150000"/>
              </a:lnSpc>
              <a:spcBef>
                <a:spcPts val="5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0" name="Google Shape;10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9pPr>
          </a:lstStyle>
          <a:p>
            <a:endParaRPr/>
          </a:p>
        </p:txBody>
      </p:sp>
      <p:sp>
        <p:nvSpPr>
          <p:cNvPr id="101" name="Google Shape;101;p15"/>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1pPr>
            <a:lvl2pPr marL="0" marR="0" lvl="1" indent="0" algn="r" rtl="0">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2pPr>
            <a:lvl3pPr marL="0" marR="0" lvl="2" indent="0" algn="r" rtl="0">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3pPr>
            <a:lvl4pPr marL="0" marR="0" lvl="3" indent="0" algn="r" rtl="0">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4pPr>
            <a:lvl5pPr marL="0" marR="0" lvl="4" indent="0" algn="r" rtl="0">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5pPr>
            <a:lvl6pPr marL="0" marR="0" lvl="5" indent="0" algn="r" rtl="0">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6pPr>
            <a:lvl7pPr marL="0" marR="0" lvl="6" indent="0" algn="r" rtl="0">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7pPr>
            <a:lvl8pPr marL="0" marR="0" lvl="7" indent="0" algn="r" rtl="0">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8pPr>
            <a:lvl9pPr marL="0" marR="0" lvl="8" indent="0" algn="r" rtl="0">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2"/>
          <p:cNvPicPr preferRelativeResize="0"/>
          <p:nvPr/>
        </p:nvPicPr>
        <p:blipFill rotWithShape="1">
          <a:blip r:embed="rId3">
            <a:alphaModFix/>
          </a:blip>
          <a:srcRect l="5555" r="5555"/>
          <a:stretch/>
        </p:blipFill>
        <p:spPr>
          <a:xfrm>
            <a:off x="0" y="-2"/>
            <a:ext cx="12192000" cy="6858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838200" y="499270"/>
            <a:ext cx="10515600" cy="757090"/>
          </a:xfrm>
          <a:prstGeom prst="rect">
            <a:avLst/>
          </a:prstGeom>
          <a:noFill/>
          <a:ln>
            <a:noFill/>
          </a:ln>
        </p:spPr>
        <p:txBody>
          <a:bodyPr spcFirstLastPara="1" wrap="square" lIns="91425" tIns="45700" rIns="91425" bIns="45700" anchor="ctr" anchorCtr="0">
            <a:normAutofit/>
          </a:bodyPr>
          <a:lstStyle/>
          <a:p>
            <a:pPr algn="ctr">
              <a:buSzPts val="4400"/>
            </a:pPr>
            <a:r>
              <a:rPr lang="en-US" sz="4800">
                <a:latin typeface="Calibri" panose="020F0502020204030204" pitchFamily="34" charset="0"/>
                <a:cs typeface="Calibri" panose="020F0502020204030204" pitchFamily="34" charset="0"/>
              </a:rPr>
              <a:t>Preprocessing Data</a:t>
            </a:r>
            <a:endParaRPr sz="4800">
              <a:latin typeface="Calibri" panose="020F0502020204030204" pitchFamily="34" charset="0"/>
              <a:cs typeface="Calibri" panose="020F0502020204030204" pitchFamily="34" charset="0"/>
            </a:endParaRPr>
          </a:p>
        </p:txBody>
      </p:sp>
      <p:pic>
        <p:nvPicPr>
          <p:cNvPr id="223" name="Google Shape;223;p30"/>
          <p:cNvPicPr preferRelativeResize="0">
            <a:picLocks noGrp="1"/>
          </p:cNvPicPr>
          <p:nvPr>
            <p:ph type="body" idx="1"/>
          </p:nvPr>
        </p:nvPicPr>
        <p:blipFill rotWithShape="1">
          <a:blip r:embed="rId3">
            <a:alphaModFix/>
          </a:blip>
          <a:srcRect/>
          <a:stretch/>
        </p:blipFill>
        <p:spPr>
          <a:xfrm>
            <a:off x="6096000" y="1895716"/>
            <a:ext cx="5377138" cy="3420152"/>
          </a:xfrm>
          <a:prstGeom prst="rect">
            <a:avLst/>
          </a:prstGeom>
          <a:noFill/>
          <a:ln>
            <a:noFill/>
          </a:ln>
        </p:spPr>
      </p:pic>
      <p:pic>
        <p:nvPicPr>
          <p:cNvPr id="225" name="Google Shape;225;p30"/>
          <p:cNvPicPr preferRelativeResize="0"/>
          <p:nvPr/>
        </p:nvPicPr>
        <p:blipFill rotWithShape="1">
          <a:blip r:embed="rId4">
            <a:alphaModFix/>
          </a:blip>
          <a:srcRect t="51478"/>
          <a:stretch/>
        </p:blipFill>
        <p:spPr>
          <a:xfrm>
            <a:off x="5694966" y="3316946"/>
            <a:ext cx="6179206" cy="288846"/>
          </a:xfrm>
          <a:prstGeom prst="rect">
            <a:avLst/>
          </a:prstGeom>
          <a:noFill/>
          <a:ln>
            <a:noFill/>
          </a:ln>
        </p:spPr>
      </p:pic>
      <p:sp>
        <p:nvSpPr>
          <p:cNvPr id="4" name="TextBox 3">
            <a:extLst>
              <a:ext uri="{FF2B5EF4-FFF2-40B4-BE49-F238E27FC236}">
                <a16:creationId xmlns:a16="http://schemas.microsoft.com/office/drawing/2014/main" id="{4957707E-0086-483E-96FB-068C20AB8A58}"/>
              </a:ext>
            </a:extLst>
          </p:cNvPr>
          <p:cNvSpPr txBox="1"/>
          <p:nvPr/>
        </p:nvSpPr>
        <p:spPr>
          <a:xfrm>
            <a:off x="1019351" y="1845431"/>
            <a:ext cx="4684143" cy="347043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nSpc>
                <a:spcPct val="200000"/>
              </a:lnSpc>
              <a:buClr>
                <a:schemeClr val="bg1"/>
              </a:buClr>
              <a:buFont typeface="Arial" panose="020B0604020202020204" pitchFamily="34" charset="0"/>
              <a:buChar char="•"/>
            </a:pPr>
            <a:r>
              <a:rPr lang="en-US" sz="1600" b="1">
                <a:solidFill>
                  <a:schemeClr val="bg1"/>
                </a:solidFill>
                <a:latin typeface="Calibri" panose="020F0502020204030204" pitchFamily="34" charset="0"/>
                <a:cs typeface="Calibri" panose="020F0502020204030204" pitchFamily="34" charset="0"/>
              </a:rPr>
              <a:t>FEATURE ENGINEERING</a:t>
            </a:r>
          </a:p>
          <a:p>
            <a:pPr marL="285750" indent="-285750">
              <a:lnSpc>
                <a:spcPct val="200000"/>
              </a:lnSpc>
              <a:buClr>
                <a:schemeClr val="bg1"/>
              </a:buClr>
              <a:buFont typeface="Arial" panose="020B0604020202020204" pitchFamily="34" charset="0"/>
              <a:buChar char="•"/>
            </a:pPr>
            <a:r>
              <a:rPr lang="en-US" sz="1600" b="1">
                <a:solidFill>
                  <a:schemeClr val="bg1"/>
                </a:solidFill>
                <a:latin typeface="Calibri" panose="020F0502020204030204" pitchFamily="34" charset="0"/>
                <a:cs typeface="Calibri" panose="020F0502020204030204" pitchFamily="34" charset="0"/>
              </a:rPr>
              <a:t>MULTI-CLASS TARGET VARIABLE TO BINARY</a:t>
            </a:r>
          </a:p>
          <a:p>
            <a:pPr marL="285750" indent="-285750">
              <a:lnSpc>
                <a:spcPct val="200000"/>
              </a:lnSpc>
              <a:buClr>
                <a:schemeClr val="bg1"/>
              </a:buClr>
              <a:buFont typeface="Arial" panose="020B0604020202020204" pitchFamily="34" charset="0"/>
              <a:buChar char="•"/>
            </a:pPr>
            <a:r>
              <a:rPr lang="en-US" sz="1600" b="1">
                <a:solidFill>
                  <a:schemeClr val="bg1"/>
                </a:solidFill>
                <a:latin typeface="Calibri" panose="020F0502020204030204" pitchFamily="34" charset="0"/>
                <a:cs typeface="Calibri" panose="020F0502020204030204" pitchFamily="34" charset="0"/>
              </a:rPr>
              <a:t>DROPPING NULL VALUES</a:t>
            </a:r>
            <a:endParaRPr lang="en-US">
              <a:solidFill>
                <a:schemeClr val="bg1"/>
              </a:solidFill>
              <a:latin typeface="Calibri" panose="020F0502020204030204" pitchFamily="34" charset="0"/>
              <a:cs typeface="Calibri" panose="020F0502020204030204" pitchFamily="34" charset="0"/>
            </a:endParaRPr>
          </a:p>
          <a:p>
            <a:pPr marL="285750" indent="-285750">
              <a:lnSpc>
                <a:spcPct val="200000"/>
              </a:lnSpc>
              <a:buClr>
                <a:schemeClr val="bg1"/>
              </a:buClr>
              <a:buFont typeface="Arial" panose="020B0604020202020204" pitchFamily="34" charset="0"/>
              <a:buChar char="•"/>
            </a:pPr>
            <a:r>
              <a:rPr lang="en-US" sz="1600" b="1">
                <a:solidFill>
                  <a:schemeClr val="bg1"/>
                </a:solidFill>
                <a:latin typeface="Calibri" panose="020F0502020204030204" pitchFamily="34" charset="0"/>
                <a:cs typeface="Calibri" panose="020F0502020204030204" pitchFamily="34" charset="0"/>
              </a:rPr>
              <a:t>LABEL ENCODING RACE &amp; GENDER</a:t>
            </a:r>
          </a:p>
          <a:p>
            <a:pPr marL="285750" indent="-285750">
              <a:lnSpc>
                <a:spcPct val="200000"/>
              </a:lnSpc>
              <a:buClr>
                <a:schemeClr val="bg1"/>
              </a:buClr>
              <a:buFont typeface="Arial" panose="020B0604020202020204" pitchFamily="34" charset="0"/>
              <a:buChar char="•"/>
            </a:pPr>
            <a:r>
              <a:rPr lang="en-US" sz="1600" b="1">
                <a:solidFill>
                  <a:schemeClr val="bg1"/>
                </a:solidFill>
                <a:latin typeface="Calibri" panose="020F0502020204030204" pitchFamily="34" charset="0"/>
                <a:cs typeface="Calibri" panose="020F0502020204030204" pitchFamily="34" charset="0"/>
              </a:rPr>
              <a:t>TRAIN/TEST/SPLIT (</a:t>
            </a:r>
            <a:r>
              <a:rPr lang="en-US" sz="1600" b="1" err="1">
                <a:solidFill>
                  <a:schemeClr val="bg1"/>
                </a:solidFill>
                <a:latin typeface="Calibri" panose="020F0502020204030204" pitchFamily="34" charset="0"/>
                <a:cs typeface="Calibri" panose="020F0502020204030204" pitchFamily="34" charset="0"/>
              </a:rPr>
              <a:t>test_size</a:t>
            </a:r>
            <a:r>
              <a:rPr lang="en-US" sz="1600" b="1">
                <a:solidFill>
                  <a:schemeClr val="bg1"/>
                </a:solidFill>
                <a:latin typeface="Calibri" panose="020F0502020204030204" pitchFamily="34" charset="0"/>
                <a:cs typeface="Calibri" panose="020F0502020204030204" pitchFamily="34" charset="0"/>
              </a:rPr>
              <a:t> = .2)</a:t>
            </a:r>
          </a:p>
          <a:p>
            <a:pPr marL="285750" indent="-285750">
              <a:lnSpc>
                <a:spcPct val="200000"/>
              </a:lnSpc>
              <a:buClr>
                <a:schemeClr val="bg1"/>
              </a:buClr>
              <a:buFont typeface="Arial" panose="020B0604020202020204" pitchFamily="34" charset="0"/>
              <a:buChar char="•"/>
            </a:pPr>
            <a:r>
              <a:rPr lang="en-US" sz="1600" b="1">
                <a:solidFill>
                  <a:schemeClr val="bg1"/>
                </a:solidFill>
                <a:latin typeface="Calibri" panose="020F0502020204030204" pitchFamily="34" charset="0"/>
                <a:cs typeface="Calibri" panose="020F0502020204030204" pitchFamily="34" charset="0"/>
              </a:rPr>
              <a:t>STANDARD-SCALER TO NORMALIZE DATA</a:t>
            </a:r>
          </a:p>
          <a:p>
            <a:pPr marL="285750" indent="-285750">
              <a:lnSpc>
                <a:spcPct val="200000"/>
              </a:lnSpc>
              <a:buClr>
                <a:schemeClr val="bg1"/>
              </a:buClr>
              <a:buFont typeface="Arial" panose="020B0604020202020204" pitchFamily="34" charset="0"/>
              <a:buChar char="•"/>
            </a:pPr>
            <a:r>
              <a:rPr lang="en-US" sz="1600" b="1">
                <a:solidFill>
                  <a:schemeClr val="bg1"/>
                </a:solidFill>
                <a:latin typeface="Calibri" panose="020F0502020204030204" pitchFamily="34" charset="0"/>
                <a:cs typeface="Calibri" panose="020F0502020204030204" pitchFamily="34" charset="0"/>
              </a:rPr>
              <a:t>SHUFFLE SPLIT – CROSS VALIDATION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2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2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7" name="Rectangle 6">
            <a:extLst>
              <a:ext uri="{FF2B5EF4-FFF2-40B4-BE49-F238E27FC236}">
                <a16:creationId xmlns:a16="http://schemas.microsoft.com/office/drawing/2014/main" id="{52668DF5-81C7-4D36-A6A7-49E77E748297}"/>
              </a:ext>
            </a:extLst>
          </p:cNvPr>
          <p:cNvSpPr/>
          <p:nvPr/>
        </p:nvSpPr>
        <p:spPr>
          <a:xfrm>
            <a:off x="566531" y="1758812"/>
            <a:ext cx="4758338" cy="47303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263" name="Google Shape;263;p35"/>
          <p:cNvPicPr preferRelativeResize="0"/>
          <p:nvPr/>
        </p:nvPicPr>
        <p:blipFill rotWithShape="1">
          <a:blip r:embed="rId3">
            <a:alphaModFix/>
          </a:blip>
          <a:srcRect l="857" r="9512"/>
          <a:stretch/>
        </p:blipFill>
        <p:spPr>
          <a:xfrm>
            <a:off x="6360621" y="4059464"/>
            <a:ext cx="5264848" cy="2301575"/>
          </a:xfrm>
          <a:prstGeom prst="rect">
            <a:avLst/>
          </a:prstGeom>
          <a:noFill/>
          <a:ln>
            <a:noFill/>
          </a:ln>
        </p:spPr>
      </p:pic>
      <p:sp>
        <p:nvSpPr>
          <p:cNvPr id="264" name="Google Shape;264;p35"/>
          <p:cNvSpPr txBox="1"/>
          <p:nvPr/>
        </p:nvSpPr>
        <p:spPr>
          <a:xfrm>
            <a:off x="6360621" y="3498139"/>
            <a:ext cx="5264848"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chemeClr val="bg1"/>
                </a:solidFill>
                <a:latin typeface="Calibri" panose="020F0502020204030204" pitchFamily="34" charset="0"/>
                <a:ea typeface="Calibri"/>
                <a:cs typeface="Calibri" panose="020F0502020204030204" pitchFamily="34" charset="0"/>
                <a:sym typeface="Calibri"/>
              </a:rPr>
              <a:t>HIGH ACCURACY, POOR PERFORMANCE</a:t>
            </a:r>
            <a:endParaRPr lang="en-US" sz="1700" b="1" i="0" u="none" strike="noStrike" cap="none">
              <a:solidFill>
                <a:schemeClr val="bg1"/>
              </a:solidFill>
              <a:latin typeface="Calibri" panose="020F0502020204030204" pitchFamily="34" charset="0"/>
              <a:ea typeface="Calibri"/>
              <a:cs typeface="Calibri" panose="020F0502020204030204" pitchFamily="34" charset="0"/>
            </a:endParaRPr>
          </a:p>
        </p:txBody>
      </p:sp>
      <p:pic>
        <p:nvPicPr>
          <p:cNvPr id="262" name="Google Shape;262;p35"/>
          <p:cNvPicPr preferRelativeResize="0"/>
          <p:nvPr/>
        </p:nvPicPr>
        <p:blipFill rotWithShape="1">
          <a:blip r:embed="rId4">
            <a:alphaModFix/>
          </a:blip>
          <a:srcRect/>
          <a:stretch/>
        </p:blipFill>
        <p:spPr>
          <a:xfrm>
            <a:off x="959412" y="1758812"/>
            <a:ext cx="3623025" cy="3954825"/>
          </a:xfrm>
          <a:prstGeom prst="rect">
            <a:avLst/>
          </a:prstGeom>
          <a:noFill/>
          <a:ln>
            <a:noFill/>
          </a:ln>
        </p:spPr>
      </p:pic>
      <p:sp>
        <p:nvSpPr>
          <p:cNvPr id="265" name="Google Shape;265;p35"/>
          <p:cNvSpPr/>
          <p:nvPr/>
        </p:nvSpPr>
        <p:spPr>
          <a:xfrm>
            <a:off x="566531" y="4718213"/>
            <a:ext cx="4758337" cy="995424"/>
          </a:xfrm>
          <a:prstGeom prst="rect">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266" name="Google Shape;266;p35"/>
          <p:cNvSpPr txBox="1"/>
          <p:nvPr/>
        </p:nvSpPr>
        <p:spPr>
          <a:xfrm>
            <a:off x="5390770" y="4810079"/>
            <a:ext cx="903950" cy="40017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accent2"/>
                </a:solidFill>
                <a:latin typeface="Calibri" panose="020F0502020204030204" pitchFamily="34" charset="0"/>
                <a:ea typeface="Calibri"/>
                <a:cs typeface="Calibri" panose="020F0502020204030204" pitchFamily="34" charset="0"/>
                <a:sym typeface="Calibri"/>
              </a:rPr>
              <a:t>WINNER</a:t>
            </a:r>
            <a:endParaRPr sz="1400" b="1" i="0" u="none" strike="noStrike" cap="none">
              <a:solidFill>
                <a:schemeClr val="accent2"/>
              </a:solidFill>
              <a:latin typeface="Calibri" panose="020F0502020204030204" pitchFamily="34" charset="0"/>
              <a:ea typeface="Calibri"/>
              <a:cs typeface="Calibri" panose="020F0502020204030204" pitchFamily="34" charset="0"/>
              <a:sym typeface="Calibri"/>
            </a:endParaRPr>
          </a:p>
        </p:txBody>
      </p:sp>
      <p:sp>
        <p:nvSpPr>
          <p:cNvPr id="268" name="Google Shape;268;p35"/>
          <p:cNvSpPr txBox="1"/>
          <p:nvPr/>
        </p:nvSpPr>
        <p:spPr>
          <a:xfrm>
            <a:off x="607402" y="1768020"/>
            <a:ext cx="44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solidFill>
                  <a:schemeClr val="tx1"/>
                </a:solidFill>
                <a:latin typeface="Calibri" panose="020F0502020204030204" pitchFamily="34" charset="0"/>
                <a:ea typeface="Calibri"/>
                <a:cs typeface="Calibri" panose="020F0502020204030204" pitchFamily="34" charset="0"/>
                <a:sym typeface="Calibri"/>
              </a:rPr>
              <a:t>1.</a:t>
            </a:r>
            <a:endParaRPr sz="1400" i="0" u="none" strike="noStrike" cap="none">
              <a:solidFill>
                <a:schemeClr val="tx1"/>
              </a:solidFill>
              <a:latin typeface="Calibri" panose="020F0502020204030204" pitchFamily="34" charset="0"/>
              <a:ea typeface="Calibri"/>
              <a:cs typeface="Calibri" panose="020F0502020204030204" pitchFamily="34" charset="0"/>
              <a:sym typeface="Calibri"/>
            </a:endParaRPr>
          </a:p>
        </p:txBody>
      </p:sp>
      <p:sp>
        <p:nvSpPr>
          <p:cNvPr id="269" name="Google Shape;269;p35"/>
          <p:cNvSpPr txBox="1"/>
          <p:nvPr/>
        </p:nvSpPr>
        <p:spPr>
          <a:xfrm>
            <a:off x="607402" y="2771626"/>
            <a:ext cx="44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solidFill>
                  <a:schemeClr val="tx1"/>
                </a:solidFill>
                <a:latin typeface="Calibri" panose="020F0502020204030204" pitchFamily="34" charset="0"/>
                <a:ea typeface="Calibri"/>
                <a:cs typeface="Calibri" panose="020F0502020204030204" pitchFamily="34" charset="0"/>
                <a:sym typeface="Calibri"/>
              </a:rPr>
              <a:t>2.</a:t>
            </a:r>
            <a:endParaRPr sz="1400" i="0" u="none" strike="noStrike" cap="none">
              <a:solidFill>
                <a:schemeClr val="tx1"/>
              </a:solidFill>
              <a:latin typeface="Calibri" panose="020F0502020204030204" pitchFamily="34" charset="0"/>
              <a:ea typeface="Calibri"/>
              <a:cs typeface="Calibri" panose="020F0502020204030204" pitchFamily="34" charset="0"/>
              <a:sym typeface="Calibri"/>
            </a:endParaRPr>
          </a:p>
        </p:txBody>
      </p:sp>
      <p:sp>
        <p:nvSpPr>
          <p:cNvPr id="270" name="Google Shape;270;p35"/>
          <p:cNvSpPr txBox="1"/>
          <p:nvPr/>
        </p:nvSpPr>
        <p:spPr>
          <a:xfrm>
            <a:off x="607402" y="3739776"/>
            <a:ext cx="44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solidFill>
                  <a:schemeClr val="tx1"/>
                </a:solidFill>
                <a:latin typeface="Calibri" panose="020F0502020204030204" pitchFamily="34" charset="0"/>
                <a:ea typeface="Calibri"/>
                <a:cs typeface="Calibri" panose="020F0502020204030204" pitchFamily="34" charset="0"/>
                <a:sym typeface="Calibri"/>
              </a:rPr>
              <a:t>3.</a:t>
            </a:r>
            <a:endParaRPr sz="1400" i="0" u="none" strike="noStrike" cap="none">
              <a:solidFill>
                <a:schemeClr val="tx1"/>
              </a:solidFill>
              <a:latin typeface="Calibri" panose="020F0502020204030204" pitchFamily="34" charset="0"/>
              <a:ea typeface="Calibri"/>
              <a:cs typeface="Calibri" panose="020F0502020204030204" pitchFamily="34" charset="0"/>
              <a:sym typeface="Calibri"/>
            </a:endParaRPr>
          </a:p>
        </p:txBody>
      </p:sp>
      <p:sp>
        <p:nvSpPr>
          <p:cNvPr id="271" name="Google Shape;271;p35"/>
          <p:cNvSpPr txBox="1"/>
          <p:nvPr/>
        </p:nvSpPr>
        <p:spPr>
          <a:xfrm>
            <a:off x="607402" y="4738748"/>
            <a:ext cx="44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solidFill>
                  <a:schemeClr val="tx1"/>
                </a:solidFill>
                <a:latin typeface="Calibri" panose="020F0502020204030204" pitchFamily="34" charset="0"/>
                <a:ea typeface="Calibri"/>
                <a:cs typeface="Calibri" panose="020F0502020204030204" pitchFamily="34" charset="0"/>
                <a:sym typeface="Calibri"/>
              </a:rPr>
              <a:t>4.</a:t>
            </a:r>
            <a:endParaRPr sz="1400" i="0" u="none" strike="noStrike" cap="none">
              <a:solidFill>
                <a:schemeClr val="tx1"/>
              </a:solidFill>
              <a:latin typeface="Calibri" panose="020F0502020204030204" pitchFamily="34" charset="0"/>
              <a:ea typeface="Calibri"/>
              <a:cs typeface="Calibri" panose="020F0502020204030204" pitchFamily="34" charset="0"/>
              <a:sym typeface="Calibri"/>
            </a:endParaRPr>
          </a:p>
        </p:txBody>
      </p:sp>
      <p:sp>
        <p:nvSpPr>
          <p:cNvPr id="272" name="Google Shape;272;p35"/>
          <p:cNvSpPr txBox="1"/>
          <p:nvPr/>
        </p:nvSpPr>
        <p:spPr>
          <a:xfrm>
            <a:off x="656043" y="5792487"/>
            <a:ext cx="44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solidFill>
                  <a:schemeClr val="tx1"/>
                </a:solidFill>
                <a:latin typeface="Calibri" panose="020F0502020204030204" pitchFamily="34" charset="0"/>
                <a:ea typeface="Calibri"/>
                <a:cs typeface="Calibri" panose="020F0502020204030204" pitchFamily="34" charset="0"/>
                <a:sym typeface="Calibri"/>
              </a:rPr>
              <a:t>5.</a:t>
            </a:r>
            <a:endParaRPr sz="1400" i="0" u="none" strike="noStrike" cap="none">
              <a:solidFill>
                <a:schemeClr val="tx1"/>
              </a:solidFill>
              <a:latin typeface="Calibri" panose="020F0502020204030204" pitchFamily="34" charset="0"/>
              <a:ea typeface="Calibri"/>
              <a:cs typeface="Calibri" panose="020F0502020204030204" pitchFamily="34" charset="0"/>
              <a:sym typeface="Calibri"/>
            </a:endParaRPr>
          </a:p>
        </p:txBody>
      </p:sp>
      <p:cxnSp>
        <p:nvCxnSpPr>
          <p:cNvPr id="274" name="Google Shape;274;p35"/>
          <p:cNvCxnSpPr>
            <a:cxnSpLocks/>
            <a:stCxn id="265" idx="3"/>
            <a:endCxn id="263" idx="1"/>
          </p:cNvCxnSpPr>
          <p:nvPr/>
        </p:nvCxnSpPr>
        <p:spPr>
          <a:xfrm flipV="1">
            <a:off x="5324868" y="5210252"/>
            <a:ext cx="1035753" cy="5673"/>
          </a:xfrm>
          <a:prstGeom prst="straightConnector1">
            <a:avLst/>
          </a:prstGeom>
          <a:noFill/>
          <a:ln w="38100" cap="flat" cmpd="sng">
            <a:solidFill>
              <a:schemeClr val="accent2"/>
            </a:solidFill>
            <a:prstDash val="solid"/>
            <a:round/>
            <a:headEnd type="none" w="sm" len="sm"/>
            <a:tailEnd type="triangle" w="med" len="med"/>
          </a:ln>
        </p:spPr>
      </p:cxnSp>
      <p:pic>
        <p:nvPicPr>
          <p:cNvPr id="2" name="Picture 2" descr="Text&#10;&#10;Description automatically generated">
            <a:extLst>
              <a:ext uri="{FF2B5EF4-FFF2-40B4-BE49-F238E27FC236}">
                <a16:creationId xmlns:a16="http://schemas.microsoft.com/office/drawing/2014/main" id="{CAF8B77C-F35D-426F-ADF5-CAEACE245C03}"/>
              </a:ext>
            </a:extLst>
          </p:cNvPr>
          <p:cNvPicPr>
            <a:picLocks noChangeAspect="1"/>
          </p:cNvPicPr>
          <p:nvPr/>
        </p:nvPicPr>
        <p:blipFill rotWithShape="1">
          <a:blip r:embed="rId5"/>
          <a:srcRect t="7212"/>
          <a:stretch/>
        </p:blipFill>
        <p:spPr>
          <a:xfrm>
            <a:off x="1120795" y="5906661"/>
            <a:ext cx="4204074" cy="504000"/>
          </a:xfrm>
          <a:prstGeom prst="rect">
            <a:avLst/>
          </a:prstGeom>
        </p:spPr>
      </p:pic>
      <p:sp>
        <p:nvSpPr>
          <p:cNvPr id="30" name="Google Shape;222;p30">
            <a:extLst>
              <a:ext uri="{FF2B5EF4-FFF2-40B4-BE49-F238E27FC236}">
                <a16:creationId xmlns:a16="http://schemas.microsoft.com/office/drawing/2014/main" id="{7BDAAA74-B9EA-48FF-AA9D-94308F23E5D0}"/>
              </a:ext>
            </a:extLst>
          </p:cNvPr>
          <p:cNvSpPr txBox="1">
            <a:spLocks/>
          </p:cNvSpPr>
          <p:nvPr/>
        </p:nvSpPr>
        <p:spPr>
          <a:xfrm>
            <a:off x="838200" y="499270"/>
            <a:ext cx="10515600" cy="757090"/>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Calibri"/>
              <a:buNone/>
              <a:defRPr sz="4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a:latin typeface="Calibri" panose="020F0502020204030204" pitchFamily="34" charset="0"/>
                <a:ea typeface="Arial"/>
                <a:cs typeface="Calibri" panose="020F0502020204030204" pitchFamily="34" charset="0"/>
                <a:sym typeface="Arial"/>
              </a:rPr>
              <a:t>Evaluating Models v.1</a:t>
            </a:r>
            <a:endParaRPr lang="en-US">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65" grpId="0" animBg="1"/>
      <p:bldP spid="2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3" name="Google Shape;283;p36"/>
          <p:cNvPicPr preferRelativeResize="0"/>
          <p:nvPr/>
        </p:nvPicPr>
        <p:blipFill rotWithShape="1">
          <a:blip r:embed="rId3">
            <a:alphaModFix/>
          </a:blip>
          <a:srcRect/>
          <a:stretch/>
        </p:blipFill>
        <p:spPr>
          <a:xfrm>
            <a:off x="3971141" y="1576858"/>
            <a:ext cx="4249718" cy="633829"/>
          </a:xfrm>
          <a:prstGeom prst="rect">
            <a:avLst/>
          </a:prstGeom>
          <a:noFill/>
          <a:ln>
            <a:noFill/>
          </a:ln>
        </p:spPr>
      </p:pic>
      <p:pic>
        <p:nvPicPr>
          <p:cNvPr id="4" name="Picture 4" descr="Chart, bar chart&#10;&#10;Description automatically generated">
            <a:extLst>
              <a:ext uri="{FF2B5EF4-FFF2-40B4-BE49-F238E27FC236}">
                <a16:creationId xmlns:a16="http://schemas.microsoft.com/office/drawing/2014/main" id="{70974B8B-3C77-4BF0-AA23-50D680566FEB}"/>
              </a:ext>
            </a:extLst>
          </p:cNvPr>
          <p:cNvPicPr>
            <a:picLocks noChangeAspect="1"/>
          </p:cNvPicPr>
          <p:nvPr/>
        </p:nvPicPr>
        <p:blipFill>
          <a:blip r:embed="rId4"/>
          <a:stretch>
            <a:fillRect/>
          </a:stretch>
        </p:blipFill>
        <p:spPr>
          <a:xfrm>
            <a:off x="2297907" y="2396892"/>
            <a:ext cx="7596187" cy="4095983"/>
          </a:xfrm>
          <a:prstGeom prst="rect">
            <a:avLst/>
          </a:prstGeom>
        </p:spPr>
      </p:pic>
      <p:sp>
        <p:nvSpPr>
          <p:cNvPr id="6" name="TextBox 5">
            <a:extLst>
              <a:ext uri="{FF2B5EF4-FFF2-40B4-BE49-F238E27FC236}">
                <a16:creationId xmlns:a16="http://schemas.microsoft.com/office/drawing/2014/main" id="{7FD9C501-1ED0-4CE9-9F1B-F78B74CE79A2}"/>
              </a:ext>
            </a:extLst>
          </p:cNvPr>
          <p:cNvSpPr txBox="1"/>
          <p:nvPr/>
        </p:nvSpPr>
        <p:spPr>
          <a:xfrm>
            <a:off x="4724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910E0FC2-3B21-418A-9F4D-BB453AF11BA4}"/>
              </a:ext>
            </a:extLst>
          </p:cNvPr>
          <p:cNvGrpSpPr/>
          <p:nvPr/>
        </p:nvGrpSpPr>
        <p:grpSpPr>
          <a:xfrm>
            <a:off x="6089021" y="2836574"/>
            <a:ext cx="1935095" cy="3369018"/>
            <a:chOff x="6089021" y="2836574"/>
            <a:chExt cx="1935095" cy="3369018"/>
          </a:xfrm>
        </p:grpSpPr>
        <p:sp>
          <p:nvSpPr>
            <p:cNvPr id="5" name="TextBox 4">
              <a:extLst>
                <a:ext uri="{FF2B5EF4-FFF2-40B4-BE49-F238E27FC236}">
                  <a16:creationId xmlns:a16="http://schemas.microsoft.com/office/drawing/2014/main" id="{11C6F921-5130-4740-A930-A976C4DF1CB6}"/>
                </a:ext>
              </a:extLst>
            </p:cNvPr>
            <p:cNvSpPr txBox="1"/>
            <p:nvPr/>
          </p:nvSpPr>
          <p:spPr>
            <a:xfrm>
              <a:off x="6468744" y="4351806"/>
              <a:ext cx="1175648" cy="338554"/>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latin typeface="Calibri" panose="020F0502020204030204" pitchFamily="34" charset="0"/>
                  <a:cs typeface="Calibri" panose="020F0502020204030204" pitchFamily="34" charset="0"/>
                </a:rPr>
                <a:t>WINNER</a:t>
              </a:r>
              <a:endParaRPr lang="en-US">
                <a:solidFill>
                  <a:schemeClr val="bg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DB659F33-093A-4630-83E9-AC936C57EF23}"/>
                </a:ext>
              </a:extLst>
            </p:cNvPr>
            <p:cNvSpPr/>
            <p:nvPr/>
          </p:nvSpPr>
          <p:spPr>
            <a:xfrm>
              <a:off x="6089021" y="2836574"/>
              <a:ext cx="1935095" cy="336901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sp>
        <p:nvSpPr>
          <p:cNvPr id="9" name="Rectangle 8">
            <a:extLst>
              <a:ext uri="{FF2B5EF4-FFF2-40B4-BE49-F238E27FC236}">
                <a16:creationId xmlns:a16="http://schemas.microsoft.com/office/drawing/2014/main" id="{72BA4A37-3AE6-42D8-90D3-D00F56AD450F}"/>
              </a:ext>
            </a:extLst>
          </p:cNvPr>
          <p:cNvSpPr/>
          <p:nvPr/>
        </p:nvSpPr>
        <p:spPr>
          <a:xfrm>
            <a:off x="3965163" y="1914369"/>
            <a:ext cx="4255696" cy="2160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Google Shape;222;p30">
            <a:extLst>
              <a:ext uri="{FF2B5EF4-FFF2-40B4-BE49-F238E27FC236}">
                <a16:creationId xmlns:a16="http://schemas.microsoft.com/office/drawing/2014/main" id="{CB5F356D-AF89-42C5-B730-3315875CA73F}"/>
              </a:ext>
            </a:extLst>
          </p:cNvPr>
          <p:cNvSpPr txBox="1">
            <a:spLocks/>
          </p:cNvSpPr>
          <p:nvPr/>
        </p:nvSpPr>
        <p:spPr>
          <a:xfrm>
            <a:off x="838200" y="499270"/>
            <a:ext cx="10515600" cy="757090"/>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Calibri"/>
              <a:buNone/>
              <a:defRPr sz="4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4800">
                <a:latin typeface="Calibri" panose="020F0502020204030204" pitchFamily="34" charset="0"/>
                <a:cs typeface="Calibri" panose="020F0502020204030204" pitchFamily="34" charset="0"/>
              </a:rPr>
              <a:t>Techniques to Address Imbalance</a:t>
            </a:r>
            <a:endParaRPr lang="en-US">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838200" y="500400"/>
            <a:ext cx="10515600" cy="75709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lt1"/>
              </a:buClr>
              <a:buSzPts val="4400"/>
              <a:buFont typeface="Calibri"/>
              <a:buNone/>
            </a:pPr>
            <a:r>
              <a:rPr lang="en-US" sz="4800"/>
              <a:t>Optimizing the Model</a:t>
            </a:r>
            <a:endParaRPr sz="4800"/>
          </a:p>
        </p:txBody>
      </p:sp>
      <p:pic>
        <p:nvPicPr>
          <p:cNvPr id="4" name="Picture 4">
            <a:extLst>
              <a:ext uri="{FF2B5EF4-FFF2-40B4-BE49-F238E27FC236}">
                <a16:creationId xmlns:a16="http://schemas.microsoft.com/office/drawing/2014/main" id="{F18E2DD9-4689-4456-95AB-446BCB17504A}"/>
              </a:ext>
            </a:extLst>
          </p:cNvPr>
          <p:cNvPicPr>
            <a:picLocks noChangeAspect="1"/>
          </p:cNvPicPr>
          <p:nvPr/>
        </p:nvPicPr>
        <p:blipFill>
          <a:blip r:embed="rId3"/>
          <a:stretch>
            <a:fillRect/>
          </a:stretch>
        </p:blipFill>
        <p:spPr>
          <a:xfrm>
            <a:off x="1904497" y="1925669"/>
            <a:ext cx="8383905" cy="651510"/>
          </a:xfrm>
          <a:prstGeom prst="rect">
            <a:avLst/>
          </a:prstGeom>
        </p:spPr>
      </p:pic>
      <p:pic>
        <p:nvPicPr>
          <p:cNvPr id="5" name="Picture 5">
            <a:extLst>
              <a:ext uri="{FF2B5EF4-FFF2-40B4-BE49-F238E27FC236}">
                <a16:creationId xmlns:a16="http://schemas.microsoft.com/office/drawing/2014/main" id="{C153FDEE-AA79-480A-97CB-B68E4D588A06}"/>
              </a:ext>
            </a:extLst>
          </p:cNvPr>
          <p:cNvPicPr>
            <a:picLocks noChangeAspect="1"/>
          </p:cNvPicPr>
          <p:nvPr/>
        </p:nvPicPr>
        <p:blipFill rotWithShape="1">
          <a:blip r:embed="rId4"/>
          <a:srcRect r="12438"/>
          <a:stretch/>
        </p:blipFill>
        <p:spPr>
          <a:xfrm>
            <a:off x="1903599" y="2959939"/>
            <a:ext cx="2806044" cy="734235"/>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id="{1E4AD032-419C-4E52-AD8D-41057B800271}"/>
              </a:ext>
            </a:extLst>
          </p:cNvPr>
          <p:cNvPicPr>
            <a:picLocks noChangeAspect="1"/>
          </p:cNvPicPr>
          <p:nvPr/>
        </p:nvPicPr>
        <p:blipFill>
          <a:blip r:embed="rId5"/>
          <a:stretch>
            <a:fillRect/>
          </a:stretch>
        </p:blipFill>
        <p:spPr>
          <a:xfrm>
            <a:off x="5045589" y="2959939"/>
            <a:ext cx="5242813" cy="2878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8"/>
          <p:cNvSpPr txBox="1">
            <a:spLocks noGrp="1"/>
          </p:cNvSpPr>
          <p:nvPr>
            <p:ph type="body" idx="1"/>
          </p:nvPr>
        </p:nvSpPr>
        <p:spPr>
          <a:xfrm>
            <a:off x="413236" y="2095254"/>
            <a:ext cx="5181600" cy="480091"/>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chemeClr val="lt1"/>
              </a:buClr>
              <a:buSzPts val="2800"/>
              <a:buNone/>
            </a:pPr>
            <a:r>
              <a:rPr lang="en-US"/>
              <a:t>TOP Model Pre-SMOTE</a:t>
            </a:r>
            <a:endParaRPr/>
          </a:p>
        </p:txBody>
      </p:sp>
      <p:sp>
        <p:nvSpPr>
          <p:cNvPr id="297" name="Google Shape;297;p38"/>
          <p:cNvSpPr txBox="1">
            <a:spLocks noGrp="1"/>
          </p:cNvSpPr>
          <p:nvPr>
            <p:ph type="body" idx="2"/>
          </p:nvPr>
        </p:nvSpPr>
        <p:spPr>
          <a:xfrm>
            <a:off x="6408553" y="2095254"/>
            <a:ext cx="5181600" cy="480091"/>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chemeClr val="lt1"/>
              </a:buClr>
              <a:buSzPts val="2800"/>
              <a:buNone/>
            </a:pPr>
            <a:r>
              <a:rPr lang="en-US"/>
              <a:t>TOP MODEL Post - SMOTE</a:t>
            </a:r>
            <a:endParaRPr/>
          </a:p>
        </p:txBody>
      </p:sp>
      <p:pic>
        <p:nvPicPr>
          <p:cNvPr id="298" name="Google Shape;298;p38"/>
          <p:cNvPicPr preferRelativeResize="0"/>
          <p:nvPr/>
        </p:nvPicPr>
        <p:blipFill rotWithShape="1">
          <a:blip r:embed="rId3">
            <a:alphaModFix/>
          </a:blip>
          <a:srcRect l="3279" t="-196" r="3513" b="-325"/>
          <a:stretch/>
        </p:blipFill>
        <p:spPr>
          <a:xfrm>
            <a:off x="377719" y="2909617"/>
            <a:ext cx="5252634" cy="2548840"/>
          </a:xfrm>
          <a:prstGeom prst="rect">
            <a:avLst/>
          </a:prstGeom>
          <a:noFill/>
          <a:ln>
            <a:noFill/>
          </a:ln>
        </p:spPr>
      </p:pic>
      <p:pic>
        <p:nvPicPr>
          <p:cNvPr id="299" name="Google Shape;299;p38"/>
          <p:cNvPicPr preferRelativeResize="0"/>
          <p:nvPr/>
        </p:nvPicPr>
        <p:blipFill rotWithShape="1">
          <a:blip r:embed="rId4">
            <a:alphaModFix/>
          </a:blip>
          <a:srcRect/>
          <a:stretch/>
        </p:blipFill>
        <p:spPr>
          <a:xfrm>
            <a:off x="6184425" y="2909617"/>
            <a:ext cx="5629856" cy="2548840"/>
          </a:xfrm>
          <a:prstGeom prst="rect">
            <a:avLst/>
          </a:prstGeom>
          <a:noFill/>
          <a:ln>
            <a:noFill/>
          </a:ln>
        </p:spPr>
      </p:pic>
      <p:sp>
        <p:nvSpPr>
          <p:cNvPr id="10" name="Google Shape;306;p39">
            <a:extLst>
              <a:ext uri="{FF2B5EF4-FFF2-40B4-BE49-F238E27FC236}">
                <a16:creationId xmlns:a16="http://schemas.microsoft.com/office/drawing/2014/main" id="{D6888307-95D4-4442-B528-24EB8BD05904}"/>
              </a:ext>
            </a:extLst>
          </p:cNvPr>
          <p:cNvSpPr txBox="1">
            <a:spLocks noGrp="1"/>
          </p:cNvSpPr>
          <p:nvPr>
            <p:ph type="title"/>
          </p:nvPr>
        </p:nvSpPr>
        <p:spPr>
          <a:xfrm>
            <a:off x="838200" y="500400"/>
            <a:ext cx="10515600" cy="75709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lt1"/>
              </a:buClr>
              <a:buSzPts val="4400"/>
              <a:buFont typeface="Calibri"/>
              <a:buNone/>
            </a:pPr>
            <a:r>
              <a:rPr lang="en-US" sz="4800"/>
              <a:t>Model Evaluation</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838200" y="500400"/>
            <a:ext cx="10515600" cy="75709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lt1"/>
              </a:buClr>
              <a:buSzPts val="4400"/>
              <a:buFont typeface="Calibri"/>
              <a:buNone/>
            </a:pPr>
            <a:r>
              <a:rPr lang="en-US" sz="4800"/>
              <a:t>Model Evaluation</a:t>
            </a:r>
            <a:endParaRPr sz="4800"/>
          </a:p>
        </p:txBody>
      </p:sp>
      <p:sp>
        <p:nvSpPr>
          <p:cNvPr id="307" name="Google Shape;307;p39"/>
          <p:cNvSpPr txBox="1">
            <a:spLocks noGrp="1"/>
          </p:cNvSpPr>
          <p:nvPr>
            <p:ph type="body" idx="2"/>
          </p:nvPr>
        </p:nvSpPr>
        <p:spPr>
          <a:xfrm>
            <a:off x="6270276" y="1895963"/>
            <a:ext cx="5181600" cy="480091"/>
          </a:xfrm>
          <a:prstGeom prst="rect">
            <a:avLst/>
          </a:prstGeom>
          <a:noFill/>
          <a:ln>
            <a:noFill/>
          </a:ln>
        </p:spPr>
        <p:txBody>
          <a:bodyPr spcFirstLastPara="1" wrap="square" lIns="91425" tIns="45700" rIns="91425" bIns="45700" anchor="t" anchorCtr="0">
            <a:spAutoFit/>
          </a:bodyPr>
          <a:lstStyle/>
          <a:p>
            <a:pPr marL="0" indent="0" algn="ctr">
              <a:spcBef>
                <a:spcPts val="0"/>
              </a:spcBef>
              <a:buSzPts val="2800"/>
              <a:buNone/>
            </a:pPr>
            <a:r>
              <a:rPr lang="en-US"/>
              <a:t>       TOP MODEL Post - SMOTE</a:t>
            </a:r>
            <a:endParaRPr/>
          </a:p>
        </p:txBody>
      </p:sp>
      <p:pic>
        <p:nvPicPr>
          <p:cNvPr id="308" name="Google Shape;308;p39"/>
          <p:cNvPicPr preferRelativeResize="0"/>
          <p:nvPr/>
        </p:nvPicPr>
        <p:blipFill rotWithShape="1">
          <a:blip r:embed="rId3">
            <a:alphaModFix/>
          </a:blip>
          <a:srcRect r="3625"/>
          <a:stretch/>
        </p:blipFill>
        <p:spPr>
          <a:xfrm>
            <a:off x="740124" y="2453003"/>
            <a:ext cx="4917831" cy="3237257"/>
          </a:xfrm>
          <a:prstGeom prst="rect">
            <a:avLst/>
          </a:prstGeom>
          <a:noFill/>
          <a:ln>
            <a:noFill/>
          </a:ln>
        </p:spPr>
      </p:pic>
      <p:pic>
        <p:nvPicPr>
          <p:cNvPr id="309" name="Google Shape;309;p39"/>
          <p:cNvPicPr preferRelativeResize="0"/>
          <p:nvPr/>
        </p:nvPicPr>
        <p:blipFill rotWithShape="1">
          <a:blip r:embed="rId4">
            <a:alphaModFix/>
          </a:blip>
          <a:srcRect r="8017" b="6017"/>
          <a:stretch/>
        </p:blipFill>
        <p:spPr>
          <a:xfrm>
            <a:off x="6270276" y="2440531"/>
            <a:ext cx="5181600" cy="3237257"/>
          </a:xfrm>
          <a:prstGeom prst="rect">
            <a:avLst/>
          </a:prstGeom>
          <a:noFill/>
          <a:ln>
            <a:noFill/>
          </a:ln>
        </p:spPr>
      </p:pic>
      <p:sp>
        <p:nvSpPr>
          <p:cNvPr id="2" name="TextBox 1">
            <a:extLst>
              <a:ext uri="{FF2B5EF4-FFF2-40B4-BE49-F238E27FC236}">
                <a16:creationId xmlns:a16="http://schemas.microsoft.com/office/drawing/2014/main" id="{58E0C997-DC18-418C-9C07-4CD9B968A48F}"/>
              </a:ext>
            </a:extLst>
          </p:cNvPr>
          <p:cNvSpPr txBox="1"/>
          <p:nvPr/>
        </p:nvSpPr>
        <p:spPr>
          <a:xfrm>
            <a:off x="868136" y="1841988"/>
            <a:ext cx="46618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uChar char="•"/>
            </a:pPr>
            <a:r>
              <a:rPr lang="en-US" sz="2800">
                <a:solidFill>
                  <a:srgbClr val="FFFFFF"/>
                </a:solidFill>
                <a:latin typeface="Calibri"/>
              </a:rPr>
              <a:t>TOP MODEL Post - SMOTE</a:t>
            </a:r>
            <a:r>
              <a:rPr lang="en-US" sz="2800">
                <a:latin typeface="Calibri"/>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4"/>
          <p:cNvSpPr txBox="1">
            <a:spLocks noGrp="1"/>
          </p:cNvSpPr>
          <p:nvPr>
            <p:ph type="title"/>
          </p:nvPr>
        </p:nvSpPr>
        <p:spPr>
          <a:xfrm>
            <a:off x="838200" y="500400"/>
            <a:ext cx="10515600" cy="75709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lt1"/>
              </a:buClr>
              <a:buSzPts val="4400"/>
              <a:buFont typeface="Calibri"/>
              <a:buNone/>
            </a:pPr>
            <a:r>
              <a:rPr lang="en-US" sz="4800"/>
              <a:t>Model Evaluation</a:t>
            </a:r>
            <a:endParaRPr sz="4800"/>
          </a:p>
        </p:txBody>
      </p:sp>
      <p:pic>
        <p:nvPicPr>
          <p:cNvPr id="253" name="Google Shape;253;p34"/>
          <p:cNvPicPr preferRelativeResize="0">
            <a:picLocks noGrp="1"/>
          </p:cNvPicPr>
          <p:nvPr>
            <p:ph type="body" idx="1"/>
          </p:nvPr>
        </p:nvPicPr>
        <p:blipFill rotWithShape="1">
          <a:blip r:embed="rId3">
            <a:alphaModFix/>
          </a:blip>
          <a:srcRect/>
          <a:stretch/>
        </p:blipFill>
        <p:spPr>
          <a:xfrm>
            <a:off x="2725909" y="1875394"/>
            <a:ext cx="6740181" cy="42731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5" name="Picture 4">
            <a:extLst>
              <a:ext uri="{FF2B5EF4-FFF2-40B4-BE49-F238E27FC236}">
                <a16:creationId xmlns:a16="http://schemas.microsoft.com/office/drawing/2014/main" id="{88D2B91F-B6C5-413F-9D82-9FBF3E56D8DC}"/>
              </a:ext>
            </a:extLst>
          </p:cNvPr>
          <p:cNvPicPr>
            <a:picLocks noChangeAspect="1"/>
          </p:cNvPicPr>
          <p:nvPr/>
        </p:nvPicPr>
        <p:blipFill rotWithShape="1">
          <a:blip r:embed="rId3"/>
          <a:srcRect l="-20" r="-22"/>
          <a:stretch/>
        </p:blipFill>
        <p:spPr>
          <a:xfrm>
            <a:off x="12580" y="1882270"/>
            <a:ext cx="8134467" cy="4007858"/>
          </a:xfrm>
          <a:prstGeom prst="rect">
            <a:avLst/>
          </a:prstGeom>
          <a:effectLst>
            <a:softEdge rad="635000"/>
          </a:effectLst>
        </p:spPr>
      </p:pic>
      <p:grpSp>
        <p:nvGrpSpPr>
          <p:cNvPr id="13" name="Group 12">
            <a:extLst>
              <a:ext uri="{FF2B5EF4-FFF2-40B4-BE49-F238E27FC236}">
                <a16:creationId xmlns:a16="http://schemas.microsoft.com/office/drawing/2014/main" id="{49C3BAFA-D59A-43A0-BEB0-AAB32B8AD143}"/>
              </a:ext>
            </a:extLst>
          </p:cNvPr>
          <p:cNvGrpSpPr/>
          <p:nvPr/>
        </p:nvGrpSpPr>
        <p:grpSpPr>
          <a:xfrm>
            <a:off x="8147047" y="2478670"/>
            <a:ext cx="3543300" cy="2815059"/>
            <a:chOff x="8147047" y="2463280"/>
            <a:chExt cx="3543300" cy="2815059"/>
          </a:xfrm>
        </p:grpSpPr>
        <p:pic>
          <p:nvPicPr>
            <p:cNvPr id="8" name="Picture 7" descr="Qr code&#10;&#10;Description automatically generated">
              <a:extLst>
                <a:ext uri="{FF2B5EF4-FFF2-40B4-BE49-F238E27FC236}">
                  <a16:creationId xmlns:a16="http://schemas.microsoft.com/office/drawing/2014/main" id="{37B212E0-C039-4032-A44A-F9E739932205}"/>
                </a:ext>
              </a:extLst>
            </p:cNvPr>
            <p:cNvPicPr>
              <a:picLocks noChangeAspect="1"/>
            </p:cNvPicPr>
            <p:nvPr/>
          </p:nvPicPr>
          <p:blipFill>
            <a:blip r:embed="rId4"/>
            <a:stretch>
              <a:fillRect/>
            </a:stretch>
          </p:blipFill>
          <p:spPr>
            <a:xfrm>
              <a:off x="8991342" y="2958842"/>
              <a:ext cx="1854713" cy="1854713"/>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98EAAF0A-2475-4951-B600-1B6D459BF8A9}"/>
                </a:ext>
              </a:extLst>
            </p:cNvPr>
            <p:cNvSpPr txBox="1"/>
            <p:nvPr/>
          </p:nvSpPr>
          <p:spPr>
            <a:xfrm>
              <a:off x="8991341" y="2463280"/>
              <a:ext cx="1854713" cy="369332"/>
            </a:xfrm>
            <a:prstGeom prst="rect">
              <a:avLst/>
            </a:prstGeom>
            <a:noFill/>
          </p:spPr>
          <p:txBody>
            <a:bodyPr wrap="square" rtlCol="0">
              <a:spAutoFit/>
            </a:bodyPr>
            <a:lstStyle/>
            <a:p>
              <a:pPr algn="ctr"/>
              <a:r>
                <a:rPr lang="en-US" sz="1800" b="1">
                  <a:solidFill>
                    <a:schemeClr val="accent4"/>
                  </a:solidFill>
                  <a:latin typeface="Calibri" panose="020F0502020204030204" pitchFamily="34" charset="0"/>
                  <a:cs typeface="Calibri" panose="020F0502020204030204" pitchFamily="34" charset="0"/>
                </a:rPr>
                <a:t>SCAN</a:t>
              </a:r>
            </a:p>
          </p:txBody>
        </p:sp>
        <p:sp>
          <p:nvSpPr>
            <p:cNvPr id="14" name="TextBox 13">
              <a:extLst>
                <a:ext uri="{FF2B5EF4-FFF2-40B4-BE49-F238E27FC236}">
                  <a16:creationId xmlns:a16="http://schemas.microsoft.com/office/drawing/2014/main" id="{0C376604-CDE1-4B9D-907B-23C4088D6F6C}"/>
                </a:ext>
              </a:extLst>
            </p:cNvPr>
            <p:cNvSpPr txBox="1"/>
            <p:nvPr/>
          </p:nvSpPr>
          <p:spPr>
            <a:xfrm>
              <a:off x="8147047" y="4939785"/>
              <a:ext cx="3543300" cy="338554"/>
            </a:xfrm>
            <a:prstGeom prst="rect">
              <a:avLst/>
            </a:prstGeom>
            <a:noFill/>
          </p:spPr>
          <p:txBody>
            <a:bodyPr wrap="square">
              <a:spAutoFit/>
            </a:bodyPr>
            <a:lstStyle/>
            <a:p>
              <a:pPr algn="ctr"/>
              <a:r>
                <a:rPr lang="en-US" sz="1600" b="1">
                  <a:solidFill>
                    <a:schemeClr val="accent4"/>
                  </a:solidFill>
                  <a:latin typeface="Calibri" panose="020F0502020204030204" pitchFamily="34" charset="0"/>
                  <a:cs typeface="Calibri" panose="020F0502020204030204" pitchFamily="34" charset="0"/>
                </a:rPr>
                <a:t>https://diabetes11.herokuapp.com/</a:t>
              </a:r>
            </a:p>
          </p:txBody>
        </p:sp>
      </p:grpSp>
      <p:sp>
        <p:nvSpPr>
          <p:cNvPr id="11" name="Title 10">
            <a:extLst>
              <a:ext uri="{FF2B5EF4-FFF2-40B4-BE49-F238E27FC236}">
                <a16:creationId xmlns:a16="http://schemas.microsoft.com/office/drawing/2014/main" id="{FA183D1B-E511-4BE3-9E8F-3DA6C3B0711B}"/>
              </a:ext>
            </a:extLst>
          </p:cNvPr>
          <p:cNvSpPr>
            <a:spLocks noGrp="1"/>
          </p:cNvSpPr>
          <p:nvPr>
            <p:ph type="title"/>
          </p:nvPr>
        </p:nvSpPr>
        <p:spPr>
          <a:xfrm>
            <a:off x="838200" y="500400"/>
            <a:ext cx="10515600" cy="757090"/>
          </a:xfrm>
        </p:spPr>
        <p:txBody>
          <a:bodyPr>
            <a:spAutoFit/>
          </a:bodyPr>
          <a:lstStyle/>
          <a:p>
            <a:pPr algn="ctr"/>
            <a:r>
              <a:rPr lang="en-US" sz="4800"/>
              <a:t>Our Website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3"/>
          <p:cNvSpPr txBox="1">
            <a:spLocks noGrp="1"/>
          </p:cNvSpPr>
          <p:nvPr>
            <p:ph type="title"/>
          </p:nvPr>
        </p:nvSpPr>
        <p:spPr>
          <a:xfrm>
            <a:off x="838200" y="500400"/>
            <a:ext cx="10515600" cy="75709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lt1"/>
              </a:buClr>
              <a:buSzPts val="4400"/>
              <a:buFont typeface="Calibri"/>
              <a:buNone/>
            </a:pPr>
            <a:r>
              <a:rPr lang="en-US" sz="4800">
                <a:latin typeface="Calibri" panose="020F0502020204030204" pitchFamily="34" charset="0"/>
                <a:cs typeface="Calibri" panose="020F0502020204030204" pitchFamily="34" charset="0"/>
              </a:rPr>
              <a:t>Next Steps</a:t>
            </a:r>
            <a:endParaRPr sz="48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1F0A0F0-0D84-4E7B-AAD8-611C067F172C}"/>
              </a:ext>
            </a:extLst>
          </p:cNvPr>
          <p:cNvSpPr txBox="1"/>
          <p:nvPr/>
        </p:nvSpPr>
        <p:spPr>
          <a:xfrm>
            <a:off x="1455827" y="2663845"/>
            <a:ext cx="10016945" cy="33733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lnSpc>
                <a:spcPct val="150000"/>
              </a:lnSpc>
              <a:buClr>
                <a:schemeClr val="bg1"/>
              </a:buClr>
              <a:buFont typeface="Arial,Sans-Serif"/>
              <a:buChar char="•"/>
            </a:pPr>
            <a:r>
              <a:rPr lang="en-US" sz="1800">
                <a:solidFill>
                  <a:schemeClr val="bg1"/>
                </a:solidFill>
                <a:latin typeface="Calibri" panose="020F0502020204030204" pitchFamily="34" charset="0"/>
                <a:ea typeface="Calibri"/>
                <a:cs typeface="Calibri" panose="020F0502020204030204" pitchFamily="34" charset="0"/>
              </a:rPr>
              <a:t>Add feature to </a:t>
            </a:r>
            <a:r>
              <a:rPr lang="en-US" sz="1800" b="1">
                <a:solidFill>
                  <a:schemeClr val="accent4"/>
                </a:solidFill>
                <a:latin typeface="Calibri" panose="020F0502020204030204" pitchFamily="34" charset="0"/>
                <a:ea typeface="Calibri"/>
                <a:cs typeface="Calibri" panose="020F0502020204030204" pitchFamily="34" charset="0"/>
              </a:rPr>
              <a:t>save user entered- data </a:t>
            </a:r>
            <a:r>
              <a:rPr lang="en-US" sz="1800">
                <a:solidFill>
                  <a:schemeClr val="bg1"/>
                </a:solidFill>
                <a:latin typeface="Calibri" panose="020F0502020204030204" pitchFamily="34" charset="0"/>
                <a:ea typeface="Calibri"/>
                <a:cs typeface="Calibri" panose="020F0502020204030204" pitchFamily="34" charset="0"/>
              </a:rPr>
              <a:t>to a database to continue to train our model</a:t>
            </a:r>
          </a:p>
          <a:p>
            <a:pPr marL="285750" indent="-285750">
              <a:lnSpc>
                <a:spcPct val="150000"/>
              </a:lnSpc>
              <a:buClr>
                <a:schemeClr val="bg1"/>
              </a:buClr>
              <a:buFont typeface="Arial"/>
              <a:buChar char="•"/>
            </a:pPr>
            <a:r>
              <a:rPr lang="en-US" sz="1800">
                <a:solidFill>
                  <a:schemeClr val="bg1"/>
                </a:solidFill>
                <a:latin typeface="Calibri" panose="020F0502020204030204" pitchFamily="34" charset="0"/>
                <a:ea typeface="Calibri"/>
                <a:cs typeface="Calibri" panose="020F0502020204030204" pitchFamily="34" charset="0"/>
              </a:rPr>
              <a:t>Control data for </a:t>
            </a:r>
            <a:r>
              <a:rPr lang="en-US" sz="1800" b="1">
                <a:solidFill>
                  <a:schemeClr val="accent4"/>
                </a:solidFill>
                <a:latin typeface="Calibri" panose="020F0502020204030204" pitchFamily="34" charset="0"/>
                <a:ea typeface="Calibri"/>
                <a:cs typeface="Calibri" panose="020F0502020204030204" pitchFamily="34" charset="0"/>
              </a:rPr>
              <a:t>bias</a:t>
            </a:r>
            <a:endParaRPr lang="en-US" sz="1800">
              <a:solidFill>
                <a:schemeClr val="accent4"/>
              </a:solidFill>
              <a:latin typeface="Calibri" panose="020F0502020204030204" pitchFamily="34" charset="0"/>
              <a:cs typeface="Calibri" panose="020F0502020204030204" pitchFamily="34" charset="0"/>
            </a:endParaRPr>
          </a:p>
          <a:p>
            <a:pPr marL="324000" lvl="8">
              <a:lnSpc>
                <a:spcPct val="150000"/>
              </a:lnSpc>
              <a:buClr>
                <a:schemeClr val="bg1"/>
              </a:buClr>
            </a:pPr>
            <a:r>
              <a:rPr lang="en-US" sz="1800">
                <a:solidFill>
                  <a:schemeClr val="bg1"/>
                </a:solidFill>
                <a:latin typeface="Calibri" panose="020F0502020204030204" pitchFamily="34" charset="0"/>
                <a:ea typeface="Calibri"/>
                <a:cs typeface="Calibri" panose="020F0502020204030204" pitchFamily="34" charset="0"/>
              </a:rPr>
              <a:t>- For example, increase data samples from other races </a:t>
            </a:r>
          </a:p>
          <a:p>
            <a:pPr lvl="7" indent="-285750">
              <a:lnSpc>
                <a:spcPct val="150000"/>
              </a:lnSpc>
              <a:buClr>
                <a:schemeClr val="bg1"/>
              </a:buClr>
              <a:buFont typeface="Arial" panose="020B0604020202020204" pitchFamily="34" charset="0"/>
              <a:buChar char="•"/>
            </a:pPr>
            <a:r>
              <a:rPr lang="en-US" sz="1800">
                <a:solidFill>
                  <a:schemeClr val="bg1"/>
                </a:solidFill>
                <a:latin typeface="Calibri" panose="020F0502020204030204" pitchFamily="34" charset="0"/>
                <a:ea typeface="Calibri"/>
                <a:cs typeface="Calibri" panose="020F0502020204030204" pitchFamily="34" charset="0"/>
              </a:rPr>
              <a:t>For increased model </a:t>
            </a:r>
            <a:r>
              <a:rPr lang="en-US" sz="1800" b="1">
                <a:solidFill>
                  <a:schemeClr val="accent4"/>
                </a:solidFill>
                <a:latin typeface="Calibri" panose="020F0502020204030204" pitchFamily="34" charset="0"/>
                <a:ea typeface="Calibri"/>
                <a:cs typeface="Calibri" panose="020F0502020204030204" pitchFamily="34" charset="0"/>
              </a:rPr>
              <a:t>performance</a:t>
            </a:r>
            <a:r>
              <a:rPr lang="en-US" sz="1800">
                <a:solidFill>
                  <a:schemeClr val="bg1"/>
                </a:solidFill>
                <a:latin typeface="Calibri" panose="020F0502020204030204" pitchFamily="34" charset="0"/>
                <a:ea typeface="Calibri"/>
                <a:cs typeface="Calibri" panose="020F0502020204030204" pitchFamily="34" charset="0"/>
              </a:rPr>
              <a:t>: </a:t>
            </a:r>
          </a:p>
          <a:p>
            <a:pPr marL="324000" lvl="8">
              <a:lnSpc>
                <a:spcPct val="150000"/>
              </a:lnSpc>
              <a:buClr>
                <a:schemeClr val="bg1"/>
              </a:buClr>
            </a:pPr>
            <a:r>
              <a:rPr lang="en-US" sz="1800">
                <a:solidFill>
                  <a:schemeClr val="bg1"/>
                </a:solidFill>
                <a:latin typeface="Calibri" panose="020F0502020204030204" pitchFamily="34" charset="0"/>
                <a:ea typeface="Calibri"/>
                <a:cs typeface="Calibri" panose="020F0502020204030204" pitchFamily="34" charset="0"/>
              </a:rPr>
              <a:t>- Consider weighting features</a:t>
            </a:r>
          </a:p>
          <a:p>
            <a:pPr marL="324000" lvl="8">
              <a:lnSpc>
                <a:spcPct val="150000"/>
              </a:lnSpc>
              <a:buClr>
                <a:schemeClr val="bg1"/>
              </a:buClr>
            </a:pPr>
            <a:r>
              <a:rPr lang="en-US" sz="1800">
                <a:solidFill>
                  <a:schemeClr val="bg1"/>
                </a:solidFill>
                <a:latin typeface="Calibri" panose="020F0502020204030204" pitchFamily="34" charset="0"/>
                <a:ea typeface="Calibri"/>
                <a:cs typeface="Calibri" panose="020F0502020204030204" pitchFamily="34" charset="0"/>
              </a:rPr>
              <a:t>- Consider other imbalance-learn techniques like </a:t>
            </a:r>
            <a:r>
              <a:rPr lang="en-US" sz="1800" err="1">
                <a:solidFill>
                  <a:schemeClr val="bg1"/>
                </a:solidFill>
                <a:latin typeface="Calibri" panose="020F0502020204030204" pitchFamily="34" charset="0"/>
                <a:ea typeface="Calibri"/>
                <a:cs typeface="Calibri" panose="020F0502020204030204" pitchFamily="34" charset="0"/>
              </a:rPr>
              <a:t>RandomOverSampler</a:t>
            </a:r>
            <a:r>
              <a:rPr lang="en-US" sz="1800">
                <a:solidFill>
                  <a:schemeClr val="bg1"/>
                </a:solidFill>
                <a:latin typeface="Calibri" panose="020F0502020204030204" pitchFamily="34" charset="0"/>
                <a:ea typeface="Calibri"/>
                <a:cs typeface="Calibri" panose="020F0502020204030204" pitchFamily="34" charset="0"/>
              </a:rPr>
              <a:t> and </a:t>
            </a:r>
            <a:r>
              <a:rPr lang="en-US" sz="1800" err="1">
                <a:solidFill>
                  <a:schemeClr val="bg1"/>
                </a:solidFill>
                <a:latin typeface="Calibri" panose="020F0502020204030204" pitchFamily="34" charset="0"/>
                <a:ea typeface="Calibri"/>
                <a:cs typeface="Calibri" panose="020F0502020204030204" pitchFamily="34" charset="0"/>
              </a:rPr>
              <a:t>UnderSampling</a:t>
            </a:r>
            <a:r>
              <a:rPr lang="en-US" sz="1800">
                <a:solidFill>
                  <a:schemeClr val="bg1"/>
                </a:solidFill>
                <a:latin typeface="Calibri" panose="020F0502020204030204" pitchFamily="34" charset="0"/>
                <a:ea typeface="Calibri"/>
                <a:cs typeface="Calibri" panose="020F0502020204030204" pitchFamily="34" charset="0"/>
              </a:rPr>
              <a:t> vs. SMOTE</a:t>
            </a:r>
          </a:p>
          <a:p>
            <a:pPr marL="609750" lvl="8" indent="-285750">
              <a:lnSpc>
                <a:spcPct val="150000"/>
              </a:lnSpc>
              <a:buClr>
                <a:schemeClr val="bg1"/>
              </a:buClr>
              <a:buFontTx/>
              <a:buChar char="-"/>
            </a:pPr>
            <a:r>
              <a:rPr lang="en-US" sz="1800">
                <a:solidFill>
                  <a:schemeClr val="bg1"/>
                </a:solidFill>
                <a:latin typeface="Calibri" panose="020F0502020204030204" pitchFamily="34" charset="0"/>
                <a:ea typeface="Calibri"/>
                <a:cs typeface="Calibri" panose="020F0502020204030204" pitchFamily="34" charset="0"/>
              </a:rPr>
              <a:t>Look at other ML models like AdaBoost or </a:t>
            </a:r>
            <a:r>
              <a:rPr lang="en-US" sz="1800" err="1">
                <a:solidFill>
                  <a:schemeClr val="bg1"/>
                </a:solidFill>
                <a:latin typeface="Calibri" panose="020F0502020204030204" pitchFamily="34" charset="0"/>
                <a:ea typeface="Calibri"/>
                <a:cs typeface="Calibri" panose="020F0502020204030204" pitchFamily="34" charset="0"/>
              </a:rPr>
              <a:t>XGBoost</a:t>
            </a:r>
            <a:endParaRPr lang="en-US" sz="1800">
              <a:solidFill>
                <a:schemeClr val="bg1"/>
              </a:solidFill>
              <a:latin typeface="Calibri" panose="020F0502020204030204" pitchFamily="34" charset="0"/>
              <a:ea typeface="Calibri"/>
              <a:cs typeface="Calibri" panose="020F0502020204030204" pitchFamily="34" charset="0"/>
            </a:endParaRPr>
          </a:p>
          <a:p>
            <a:pPr marL="285750" lvl="8" indent="-285750">
              <a:lnSpc>
                <a:spcPct val="150000"/>
              </a:lnSpc>
              <a:buClr>
                <a:schemeClr val="bg1"/>
              </a:buClr>
              <a:buFont typeface="Arial" panose="020B0604020202020204" pitchFamily="34" charset="0"/>
              <a:buChar char="•"/>
            </a:pPr>
            <a:r>
              <a:rPr lang="en-US" sz="1800">
                <a:solidFill>
                  <a:schemeClr val="bg1"/>
                </a:solidFill>
                <a:latin typeface="Calibri" panose="020F0502020204030204" pitchFamily="34" charset="0"/>
                <a:ea typeface="Calibri"/>
                <a:cs typeface="Calibri" panose="020F0502020204030204" pitchFamily="34" charset="0"/>
              </a:rPr>
              <a:t>Decode the “black box”</a:t>
            </a:r>
          </a:p>
        </p:txBody>
      </p:sp>
      <p:sp>
        <p:nvSpPr>
          <p:cNvPr id="5" name="TextBox 4">
            <a:extLst>
              <a:ext uri="{FF2B5EF4-FFF2-40B4-BE49-F238E27FC236}">
                <a16:creationId xmlns:a16="http://schemas.microsoft.com/office/drawing/2014/main" id="{7287A3CC-3066-444D-81EB-233DFB6FFB6D}"/>
              </a:ext>
            </a:extLst>
          </p:cNvPr>
          <p:cNvSpPr txBox="1"/>
          <p:nvPr/>
        </p:nvSpPr>
        <p:spPr>
          <a:xfrm>
            <a:off x="0" y="1515448"/>
            <a:ext cx="12192000" cy="671292"/>
          </a:xfrm>
          <a:prstGeom prst="rect">
            <a:avLst/>
          </a:prstGeom>
          <a:solidFill>
            <a:schemeClr val="accent4"/>
          </a:solidFill>
        </p:spPr>
        <p:txBody>
          <a:bodyPr rot="0" spcFirstLastPara="0" vertOverflow="overflow" horzOverflow="overflow" vert="horz" wrap="square" lIns="91440" tIns="180000" rIns="91440" bIns="180000" numCol="1" spcCol="0" rtlCol="0" fromWordArt="0" anchor="t" anchorCtr="0" forceAA="0" compatLnSpc="1">
            <a:prstTxWarp prst="textNoShape">
              <a:avLst/>
            </a:prstTxWarp>
            <a:spAutoFit/>
          </a:bodyPr>
          <a:lstStyle/>
          <a:p>
            <a:pPr algn="ctr"/>
            <a:r>
              <a:rPr lang="en-US" sz="2000" b="1">
                <a:solidFill>
                  <a:schemeClr val="tx1"/>
                </a:solidFill>
                <a:latin typeface="Calibri" panose="020F0502020204030204" pitchFamily="34" charset="0"/>
                <a:cs typeface="Calibri" panose="020F0502020204030204" pitchFamily="34" charset="0"/>
              </a:rPr>
              <a:t>Our model could help improve quality of life for 10.5% of the US population.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4" descr="abstract image"/>
          <p:cNvPicPr preferRelativeResize="0"/>
          <p:nvPr/>
        </p:nvPicPr>
        <p:blipFill rotWithShape="1">
          <a:blip r:embed="rId3">
            <a:alphaModFix amt="52000"/>
          </a:blip>
          <a:srcRect l="22717" r="45640"/>
          <a:stretch/>
        </p:blipFill>
        <p:spPr>
          <a:xfrm rot="-5400000">
            <a:off x="2667001" y="-2666999"/>
            <a:ext cx="6858000" cy="12192000"/>
          </a:xfrm>
          <a:prstGeom prst="rect">
            <a:avLst/>
          </a:prstGeom>
          <a:noFill/>
          <a:ln>
            <a:noFill/>
          </a:ln>
        </p:spPr>
      </p:pic>
      <p:sp>
        <p:nvSpPr>
          <p:cNvPr id="345" name="Google Shape;345;p44"/>
          <p:cNvSpPr txBox="1">
            <a:spLocks noGrp="1"/>
          </p:cNvSpPr>
          <p:nvPr>
            <p:ph type="title"/>
          </p:nvPr>
        </p:nvSpPr>
        <p:spPr>
          <a:xfrm>
            <a:off x="702365" y="2151140"/>
            <a:ext cx="10787270" cy="154621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000"/>
              <a:buFont typeface="Calibri"/>
              <a:buNone/>
            </a:pPr>
            <a:r>
              <a:rPr lang="en-US" sz="4800" b="1"/>
              <a:t>Q&amp;A</a:t>
            </a:r>
            <a:endParaRPr sz="48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546307" y="500400"/>
            <a:ext cx="11002962" cy="823913"/>
          </a:xfrm>
          <a:prstGeom prst="rect">
            <a:avLst/>
          </a:prstGeom>
          <a:noFill/>
          <a:ln>
            <a:noFill/>
          </a:ln>
        </p:spPr>
        <p:txBody>
          <a:bodyPr spcFirstLastPara="1" wrap="square" lIns="91425" tIns="45700" rIns="91425" bIns="45700" anchor="ctr" anchorCtr="0">
            <a:spAutoFit/>
          </a:bodyPr>
          <a:lstStyle/>
          <a:p>
            <a:r>
              <a:rPr lang="en-US"/>
              <a:t>Hospitalization from Diabetes</a:t>
            </a:r>
            <a:endParaRPr/>
          </a:p>
        </p:txBody>
      </p:sp>
      <p:pic>
        <p:nvPicPr>
          <p:cNvPr id="188" name="Google Shape;188;p26"/>
          <p:cNvPicPr preferRelativeResize="0"/>
          <p:nvPr/>
        </p:nvPicPr>
        <p:blipFill rotWithShape="1">
          <a:blip r:embed="rId3">
            <a:alphaModFix/>
          </a:blip>
          <a:srcRect/>
          <a:stretch/>
        </p:blipFill>
        <p:spPr>
          <a:xfrm>
            <a:off x="2350250" y="1484752"/>
            <a:ext cx="7491500" cy="49835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4" descr="abstract image"/>
          <p:cNvPicPr preferRelativeResize="0"/>
          <p:nvPr/>
        </p:nvPicPr>
        <p:blipFill rotWithShape="1">
          <a:blip r:embed="rId3">
            <a:alphaModFix amt="52000"/>
          </a:blip>
          <a:srcRect l="22717" r="45640"/>
          <a:stretch/>
        </p:blipFill>
        <p:spPr>
          <a:xfrm rot="-5400000">
            <a:off x="2667001" y="-2666999"/>
            <a:ext cx="6858000" cy="12192000"/>
          </a:xfrm>
          <a:prstGeom prst="rect">
            <a:avLst/>
          </a:prstGeom>
          <a:noFill/>
          <a:ln>
            <a:noFill/>
          </a:ln>
        </p:spPr>
      </p:pic>
      <p:sp>
        <p:nvSpPr>
          <p:cNvPr id="345" name="Google Shape;345;p44"/>
          <p:cNvSpPr txBox="1">
            <a:spLocks noGrp="1"/>
          </p:cNvSpPr>
          <p:nvPr>
            <p:ph type="title"/>
          </p:nvPr>
        </p:nvSpPr>
        <p:spPr>
          <a:xfrm>
            <a:off x="702365" y="2151140"/>
            <a:ext cx="10787270" cy="154621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000"/>
              <a:buFont typeface="Calibri"/>
              <a:buNone/>
            </a:pPr>
            <a:r>
              <a:rPr lang="en-US" sz="4800" b="1"/>
              <a:t>Appendix</a:t>
            </a:r>
            <a:endParaRPr sz="4800" b="1"/>
          </a:p>
        </p:txBody>
      </p:sp>
    </p:spTree>
    <p:extLst>
      <p:ext uri="{BB962C8B-B14F-4D97-AF65-F5344CB8AC3E}">
        <p14:creationId xmlns:p14="http://schemas.microsoft.com/office/powerpoint/2010/main" val="1028950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8"/>
          <p:cNvSpPr txBox="1">
            <a:spLocks noGrp="1"/>
          </p:cNvSpPr>
          <p:nvPr>
            <p:ph type="title"/>
          </p:nvPr>
        </p:nvSpPr>
        <p:spPr>
          <a:xfrm>
            <a:off x="594519" y="500400"/>
            <a:ext cx="11003100" cy="823800"/>
          </a:xfrm>
          <a:prstGeom prst="rect">
            <a:avLst/>
          </a:prstGeom>
          <a:noFill/>
          <a:ln>
            <a:noFill/>
          </a:ln>
        </p:spPr>
        <p:txBody>
          <a:bodyPr spcFirstLastPara="1" wrap="square" lIns="91425" tIns="45700" rIns="91425" bIns="45700" anchor="ctr" anchorCtr="0">
            <a:noAutofit/>
          </a:bodyPr>
          <a:lstStyle/>
          <a:p>
            <a:r>
              <a:rPr lang="en-US"/>
              <a:t>Process Flow - </a:t>
            </a:r>
            <a:r>
              <a:rPr lang="en-US" err="1"/>
              <a:t>Github</a:t>
            </a:r>
            <a:endParaRPr err="1"/>
          </a:p>
        </p:txBody>
      </p:sp>
      <p:grpSp>
        <p:nvGrpSpPr>
          <p:cNvPr id="3" name="Group 2">
            <a:extLst>
              <a:ext uri="{FF2B5EF4-FFF2-40B4-BE49-F238E27FC236}">
                <a16:creationId xmlns:a16="http://schemas.microsoft.com/office/drawing/2014/main" id="{CD1506D6-9B22-4598-B6D2-75336209107F}"/>
              </a:ext>
            </a:extLst>
          </p:cNvPr>
          <p:cNvGrpSpPr/>
          <p:nvPr/>
        </p:nvGrpSpPr>
        <p:grpSpPr>
          <a:xfrm>
            <a:off x="1682935" y="1857375"/>
            <a:ext cx="8826130" cy="4224000"/>
            <a:chOff x="2066925" y="2133600"/>
            <a:chExt cx="8826130" cy="4224000"/>
          </a:xfrm>
        </p:grpSpPr>
        <p:sp>
          <p:nvSpPr>
            <p:cNvPr id="2" name="Rectangle 1">
              <a:extLst>
                <a:ext uri="{FF2B5EF4-FFF2-40B4-BE49-F238E27FC236}">
                  <a16:creationId xmlns:a16="http://schemas.microsoft.com/office/drawing/2014/main" id="{56B2F7C9-F890-4CE9-93E7-BFB2555BBAC7}"/>
                </a:ext>
              </a:extLst>
            </p:cNvPr>
            <p:cNvSpPr/>
            <p:nvPr/>
          </p:nvSpPr>
          <p:spPr>
            <a:xfrm>
              <a:off x="2066925" y="2133600"/>
              <a:ext cx="8826130" cy="42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Google Shape;202;p28"/>
            <p:cNvPicPr preferRelativeResize="0"/>
            <p:nvPr/>
          </p:nvPicPr>
          <p:blipFill rotWithShape="1">
            <a:blip r:embed="rId3">
              <a:alphaModFix/>
            </a:blip>
            <a:srcRect/>
            <a:stretch/>
          </p:blipFill>
          <p:spPr>
            <a:xfrm>
              <a:off x="2454085" y="2532244"/>
              <a:ext cx="8051810" cy="3426712"/>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594519" y="500400"/>
            <a:ext cx="11002962" cy="823913"/>
          </a:xfrm>
          <a:prstGeom prst="rect">
            <a:avLst/>
          </a:prstGeom>
          <a:noFill/>
          <a:ln>
            <a:noFill/>
          </a:ln>
        </p:spPr>
        <p:txBody>
          <a:bodyPr spcFirstLastPara="1" wrap="square" lIns="0" tIns="45700" rIns="0" bIns="45700" anchor="ctr" anchorCtr="0">
            <a:noAutofit/>
          </a:bodyPr>
          <a:lstStyle/>
          <a:p>
            <a:pPr marL="0" lvl="0" indent="0" algn="ctr" rtl="0">
              <a:lnSpc>
                <a:spcPct val="100000"/>
              </a:lnSpc>
              <a:spcBef>
                <a:spcPts val="0"/>
              </a:spcBef>
              <a:spcAft>
                <a:spcPts val="0"/>
              </a:spcAft>
              <a:buClr>
                <a:schemeClr val="dk1"/>
              </a:buClr>
              <a:buSzPts val="3200"/>
              <a:buFont typeface="Arial"/>
              <a:buNone/>
            </a:pPr>
            <a:r>
              <a:rPr lang="en-US" cap="none">
                <a:latin typeface="Calibri" panose="020F0502020204030204" pitchFamily="34" charset="0"/>
                <a:ea typeface="Arial"/>
                <a:cs typeface="Calibri" panose="020F0502020204030204" pitchFamily="34" charset="0"/>
                <a:sym typeface="Arial"/>
              </a:rPr>
              <a:t>Meet The Team</a:t>
            </a:r>
            <a:endParaRPr>
              <a:latin typeface="Calibri" panose="020F0502020204030204" pitchFamily="34" charset="0"/>
              <a:cs typeface="Calibri" panose="020F0502020204030204" pitchFamily="34" charset="0"/>
            </a:endParaRPr>
          </a:p>
        </p:txBody>
      </p:sp>
      <p:grpSp>
        <p:nvGrpSpPr>
          <p:cNvPr id="27" name="Group 26">
            <a:extLst>
              <a:ext uri="{FF2B5EF4-FFF2-40B4-BE49-F238E27FC236}">
                <a16:creationId xmlns:a16="http://schemas.microsoft.com/office/drawing/2014/main" id="{8DE30F58-46F0-484E-AF01-5E7185F1A396}"/>
              </a:ext>
            </a:extLst>
          </p:cNvPr>
          <p:cNvGrpSpPr/>
          <p:nvPr/>
        </p:nvGrpSpPr>
        <p:grpSpPr>
          <a:xfrm>
            <a:off x="701135" y="2439925"/>
            <a:ext cx="10669775" cy="2815700"/>
            <a:chOff x="701135" y="2468500"/>
            <a:chExt cx="10669775" cy="2815700"/>
          </a:xfrm>
        </p:grpSpPr>
        <p:grpSp>
          <p:nvGrpSpPr>
            <p:cNvPr id="23" name="Group 22">
              <a:extLst>
                <a:ext uri="{FF2B5EF4-FFF2-40B4-BE49-F238E27FC236}">
                  <a16:creationId xmlns:a16="http://schemas.microsoft.com/office/drawing/2014/main" id="{B137F866-1D02-4643-997A-4D1B6B7C1C3A}"/>
                </a:ext>
              </a:extLst>
            </p:cNvPr>
            <p:cNvGrpSpPr/>
            <p:nvPr/>
          </p:nvGrpSpPr>
          <p:grpSpPr>
            <a:xfrm>
              <a:off x="9210523" y="2468500"/>
              <a:ext cx="2160387" cy="2815700"/>
              <a:chOff x="701523" y="2468500"/>
              <a:chExt cx="2160387" cy="2815700"/>
            </a:xfrm>
          </p:grpSpPr>
          <p:sp>
            <p:nvSpPr>
              <p:cNvPr id="161" name="Google Shape;161;p23"/>
              <p:cNvSpPr txBox="1"/>
              <p:nvPr/>
            </p:nvSpPr>
            <p:spPr>
              <a:xfrm>
                <a:off x="701910" y="4730100"/>
                <a:ext cx="2160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bg1"/>
                    </a:solidFill>
                    <a:latin typeface="Calibri"/>
                    <a:ea typeface="Calibri"/>
                    <a:cs typeface="Calibri"/>
                    <a:sym typeface="Calibri"/>
                  </a:rPr>
                  <a:t>Grey Hardy</a:t>
                </a:r>
                <a:endParaRPr sz="2400" b="1" i="0" u="none" strike="noStrike" cap="none">
                  <a:solidFill>
                    <a:schemeClr val="bg1"/>
                  </a:solidFill>
                  <a:latin typeface="Calibri"/>
                  <a:ea typeface="Calibri"/>
                  <a:cs typeface="Calibri"/>
                  <a:sym typeface="Calibri"/>
                </a:endParaRPr>
              </a:p>
            </p:txBody>
          </p:sp>
          <p:pic>
            <p:nvPicPr>
              <p:cNvPr id="11" name="Picture 10" descr="A person wearing glasses&#10;&#10;Description automatically generated">
                <a:extLst>
                  <a:ext uri="{FF2B5EF4-FFF2-40B4-BE49-F238E27FC236}">
                    <a16:creationId xmlns:a16="http://schemas.microsoft.com/office/drawing/2014/main" id="{0F9E9309-8FB5-4FD1-825E-DEF7DB5904CA}"/>
                  </a:ext>
                </a:extLst>
              </p:cNvPr>
              <p:cNvPicPr>
                <a:picLocks noChangeAspect="1"/>
              </p:cNvPicPr>
              <p:nvPr/>
            </p:nvPicPr>
            <p:blipFill>
              <a:blip r:embed="rId3"/>
              <a:stretch>
                <a:fillRect/>
              </a:stretch>
            </p:blipFill>
            <p:spPr>
              <a:xfrm>
                <a:off x="701523" y="2468500"/>
                <a:ext cx="2160000" cy="2160000"/>
              </a:xfrm>
              <a:prstGeom prst="ellipse">
                <a:avLst/>
              </a:prstGeom>
              <a:ln w="3175">
                <a:solidFill>
                  <a:schemeClr val="bg1"/>
                </a:solidFill>
              </a:ln>
              <a:effectLst>
                <a:outerShdw blurRad="50800" dist="38100" dir="2700000" algn="tl" rotWithShape="0">
                  <a:schemeClr val="bg1">
                    <a:alpha val="40000"/>
                  </a:schemeClr>
                </a:outerShdw>
              </a:effectLst>
            </p:spPr>
          </p:pic>
        </p:grpSp>
        <p:grpSp>
          <p:nvGrpSpPr>
            <p:cNvPr id="25" name="Group 24">
              <a:extLst>
                <a:ext uri="{FF2B5EF4-FFF2-40B4-BE49-F238E27FC236}">
                  <a16:creationId xmlns:a16="http://schemas.microsoft.com/office/drawing/2014/main" id="{7960712C-B1F7-43C3-A0B0-AC8D373C9284}"/>
                </a:ext>
              </a:extLst>
            </p:cNvPr>
            <p:cNvGrpSpPr/>
            <p:nvPr/>
          </p:nvGrpSpPr>
          <p:grpSpPr>
            <a:xfrm>
              <a:off x="6374190" y="2468500"/>
              <a:ext cx="2160000" cy="2815700"/>
              <a:chOff x="6454288" y="2468500"/>
              <a:chExt cx="2160000" cy="2815700"/>
            </a:xfrm>
          </p:grpSpPr>
          <p:sp>
            <p:nvSpPr>
              <p:cNvPr id="163" name="Google Shape;163;p23"/>
              <p:cNvSpPr txBox="1"/>
              <p:nvPr/>
            </p:nvSpPr>
            <p:spPr>
              <a:xfrm>
                <a:off x="6454288" y="4730100"/>
                <a:ext cx="2160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bg1"/>
                    </a:solidFill>
                    <a:latin typeface="Calibri"/>
                    <a:ea typeface="Calibri"/>
                    <a:cs typeface="Calibri"/>
                    <a:sym typeface="Calibri"/>
                  </a:rPr>
                  <a:t>Lauren To</a:t>
                </a:r>
                <a:endParaRPr sz="2400" b="1" i="0" u="none" strike="noStrike" cap="none">
                  <a:solidFill>
                    <a:schemeClr val="bg1"/>
                  </a:solidFill>
                  <a:latin typeface="Calibri"/>
                  <a:ea typeface="Calibri"/>
                  <a:cs typeface="Calibri"/>
                  <a:sym typeface="Calibri"/>
                </a:endParaRPr>
              </a:p>
            </p:txBody>
          </p:sp>
          <p:pic>
            <p:nvPicPr>
              <p:cNvPr id="13" name="Picture 12" descr="A person wearing glasses&#10;&#10;Description automatically generated with low confidence">
                <a:extLst>
                  <a:ext uri="{FF2B5EF4-FFF2-40B4-BE49-F238E27FC236}">
                    <a16:creationId xmlns:a16="http://schemas.microsoft.com/office/drawing/2014/main" id="{0AEB94F9-E878-4342-8824-D3E4BAA9D174}"/>
                  </a:ext>
                </a:extLst>
              </p:cNvPr>
              <p:cNvPicPr>
                <a:picLocks noChangeAspect="1"/>
              </p:cNvPicPr>
              <p:nvPr/>
            </p:nvPicPr>
            <p:blipFill>
              <a:blip r:embed="rId4"/>
              <a:stretch>
                <a:fillRect/>
              </a:stretch>
            </p:blipFill>
            <p:spPr>
              <a:xfrm>
                <a:off x="6454288" y="2468500"/>
                <a:ext cx="2160000" cy="2160000"/>
              </a:xfrm>
              <a:prstGeom prst="ellipse">
                <a:avLst/>
              </a:prstGeom>
              <a:ln w="3175">
                <a:solidFill>
                  <a:schemeClr val="bg1"/>
                </a:solidFill>
              </a:ln>
              <a:effectLst>
                <a:outerShdw blurRad="50800" dist="38100" dir="2700000" algn="tl" rotWithShape="0">
                  <a:schemeClr val="bg1">
                    <a:alpha val="40000"/>
                  </a:schemeClr>
                </a:outerShdw>
              </a:effectLst>
            </p:spPr>
          </p:pic>
        </p:grpSp>
        <p:grpSp>
          <p:nvGrpSpPr>
            <p:cNvPr id="24" name="Group 23">
              <a:extLst>
                <a:ext uri="{FF2B5EF4-FFF2-40B4-BE49-F238E27FC236}">
                  <a16:creationId xmlns:a16="http://schemas.microsoft.com/office/drawing/2014/main" id="{FDCF6B1F-4EBE-43E8-9AAD-0B0F5D53D3CF}"/>
                </a:ext>
              </a:extLst>
            </p:cNvPr>
            <p:cNvGrpSpPr/>
            <p:nvPr/>
          </p:nvGrpSpPr>
          <p:grpSpPr>
            <a:xfrm>
              <a:off x="701135" y="2468500"/>
              <a:ext cx="2160000" cy="2815700"/>
              <a:chOff x="3578099" y="2468500"/>
              <a:chExt cx="2160000" cy="2815700"/>
            </a:xfrm>
          </p:grpSpPr>
          <p:sp>
            <p:nvSpPr>
              <p:cNvPr id="160" name="Google Shape;160;p23"/>
              <p:cNvSpPr txBox="1"/>
              <p:nvPr/>
            </p:nvSpPr>
            <p:spPr>
              <a:xfrm>
                <a:off x="3578099" y="4730100"/>
                <a:ext cx="2160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bg1"/>
                    </a:solidFill>
                    <a:latin typeface="Calibri"/>
                    <a:ea typeface="Calibri"/>
                    <a:cs typeface="Calibri"/>
                    <a:sym typeface="Calibri"/>
                  </a:rPr>
                  <a:t>Michelle Davis</a:t>
                </a:r>
                <a:endParaRPr sz="2400" b="1" i="0" u="none" strike="noStrike" cap="none">
                  <a:solidFill>
                    <a:schemeClr val="bg1"/>
                  </a:solidFill>
                  <a:latin typeface="Calibri"/>
                  <a:ea typeface="Calibri"/>
                  <a:cs typeface="Calibri"/>
                  <a:sym typeface="Calibri"/>
                </a:endParaRPr>
              </a:p>
            </p:txBody>
          </p:sp>
          <p:pic>
            <p:nvPicPr>
              <p:cNvPr id="15" name="Picture 14" descr="A picture containing person, smiling, posing&#10;&#10;Description automatically generated">
                <a:extLst>
                  <a:ext uri="{FF2B5EF4-FFF2-40B4-BE49-F238E27FC236}">
                    <a16:creationId xmlns:a16="http://schemas.microsoft.com/office/drawing/2014/main" id="{59C27A1F-6B4B-4ED8-AA1B-0722A969C203}"/>
                  </a:ext>
                </a:extLst>
              </p:cNvPr>
              <p:cNvPicPr>
                <a:picLocks noChangeAspect="1"/>
              </p:cNvPicPr>
              <p:nvPr/>
            </p:nvPicPr>
            <p:blipFill>
              <a:blip r:embed="rId5"/>
              <a:stretch>
                <a:fillRect/>
              </a:stretch>
            </p:blipFill>
            <p:spPr>
              <a:xfrm>
                <a:off x="3578099" y="2468500"/>
                <a:ext cx="2160000" cy="2160000"/>
              </a:xfrm>
              <a:prstGeom prst="ellipse">
                <a:avLst/>
              </a:prstGeom>
              <a:ln w="3175">
                <a:solidFill>
                  <a:schemeClr val="bg1"/>
                </a:solidFill>
              </a:ln>
              <a:effectLst>
                <a:outerShdw blurRad="50800" dist="38100" dir="2700000" algn="tl" rotWithShape="0">
                  <a:schemeClr val="bg1">
                    <a:alpha val="40000"/>
                  </a:schemeClr>
                </a:outerShdw>
              </a:effectLst>
            </p:spPr>
          </p:pic>
        </p:grpSp>
        <p:grpSp>
          <p:nvGrpSpPr>
            <p:cNvPr id="26" name="Group 25">
              <a:extLst>
                <a:ext uri="{FF2B5EF4-FFF2-40B4-BE49-F238E27FC236}">
                  <a16:creationId xmlns:a16="http://schemas.microsoft.com/office/drawing/2014/main" id="{F977A253-4FAE-4C23-9909-D5CF2846B94C}"/>
                </a:ext>
              </a:extLst>
            </p:cNvPr>
            <p:cNvGrpSpPr/>
            <p:nvPr/>
          </p:nvGrpSpPr>
          <p:grpSpPr>
            <a:xfrm>
              <a:off x="3537469" y="2468500"/>
              <a:ext cx="2160387" cy="2815700"/>
              <a:chOff x="9330478" y="2468500"/>
              <a:chExt cx="2160387" cy="2815700"/>
            </a:xfrm>
          </p:grpSpPr>
          <p:sp>
            <p:nvSpPr>
              <p:cNvPr id="162" name="Google Shape;162;p23"/>
              <p:cNvSpPr txBox="1"/>
              <p:nvPr/>
            </p:nvSpPr>
            <p:spPr>
              <a:xfrm>
                <a:off x="9330478" y="4730100"/>
                <a:ext cx="2160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bg1"/>
                    </a:solidFill>
                    <a:latin typeface="Calibri"/>
                    <a:ea typeface="Calibri"/>
                    <a:cs typeface="Calibri"/>
                    <a:sym typeface="Calibri"/>
                  </a:rPr>
                  <a:t>Yingying Li</a:t>
                </a:r>
                <a:endParaRPr sz="2400" b="1" i="0" u="none" strike="noStrike" cap="none">
                  <a:solidFill>
                    <a:schemeClr val="bg1"/>
                  </a:solidFill>
                  <a:latin typeface="Calibri"/>
                  <a:ea typeface="Calibri"/>
                  <a:cs typeface="Calibri"/>
                  <a:sym typeface="Calibri"/>
                </a:endParaRPr>
              </a:p>
            </p:txBody>
          </p:sp>
          <p:pic>
            <p:nvPicPr>
              <p:cNvPr id="17" name="Picture 16" descr="A picture containing person, person, indoor, close&#10;&#10;Description automatically generated">
                <a:extLst>
                  <a:ext uri="{FF2B5EF4-FFF2-40B4-BE49-F238E27FC236}">
                    <a16:creationId xmlns:a16="http://schemas.microsoft.com/office/drawing/2014/main" id="{0DFCE685-EF65-4958-ADBC-D62FD8303D94}"/>
                  </a:ext>
                </a:extLst>
              </p:cNvPr>
              <p:cNvPicPr>
                <a:picLocks noChangeAspect="1"/>
              </p:cNvPicPr>
              <p:nvPr/>
            </p:nvPicPr>
            <p:blipFill>
              <a:blip r:embed="rId6"/>
              <a:stretch>
                <a:fillRect/>
              </a:stretch>
            </p:blipFill>
            <p:spPr>
              <a:xfrm>
                <a:off x="9330865" y="2468500"/>
                <a:ext cx="2160000" cy="2161164"/>
              </a:xfrm>
              <a:prstGeom prst="ellipse">
                <a:avLst/>
              </a:prstGeom>
              <a:ln w="3175">
                <a:solidFill>
                  <a:schemeClr val="bg1"/>
                </a:solidFill>
              </a:ln>
              <a:effectLst>
                <a:outerShdw blurRad="50800" dist="38100" dir="2700000" algn="tl" rotWithShape="0">
                  <a:schemeClr val="bg1">
                    <a:alpha val="40000"/>
                  </a:schemeClr>
                </a:outerShdw>
              </a:effectLst>
            </p:spPr>
          </p:pic>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8C661576-5A5D-448C-AF3F-5311456046A6}"/>
              </a:ext>
            </a:extLst>
          </p:cNvPr>
          <p:cNvPicPr preferRelativeResize="0">
            <a:picLocks noGrp="1"/>
          </p:cNvPicPr>
          <p:nvPr>
            <p:ph type="pic" idx="2"/>
          </p:nvPr>
        </p:nvPicPr>
        <p:blipFill rotWithShape="1">
          <a:blip r:embed="rId3">
            <a:alphaModFix/>
          </a:blip>
          <a:srcRect l="22338" r="22222"/>
          <a:stretch/>
        </p:blipFill>
        <p:spPr>
          <a:xfrm>
            <a:off x="12700" y="0"/>
            <a:ext cx="6083300" cy="6858000"/>
          </a:xfrm>
          <a:custGeom>
            <a:avLst/>
            <a:gdLst>
              <a:gd name="connsiteX0" fmla="*/ 0 w 6083300"/>
              <a:gd name="connsiteY0" fmla="*/ 0 h 6858000"/>
              <a:gd name="connsiteX1" fmla="*/ 6083300 w 6083300"/>
              <a:gd name="connsiteY1" fmla="*/ 0 h 6858000"/>
              <a:gd name="connsiteX2" fmla="*/ 4368800 w 6083300"/>
              <a:gd name="connsiteY2" fmla="*/ 6858000 h 6858000"/>
              <a:gd name="connsiteX3" fmla="*/ 0 w 6083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83300" h="6858000">
                <a:moveTo>
                  <a:pt x="0" y="0"/>
                </a:moveTo>
                <a:lnTo>
                  <a:pt x="6083300" y="0"/>
                </a:lnTo>
                <a:lnTo>
                  <a:pt x="4368800" y="6858000"/>
                </a:lnTo>
                <a:lnTo>
                  <a:pt x="0" y="6858000"/>
                </a:lnTo>
                <a:close/>
              </a:path>
            </a:pathLst>
          </a:custGeom>
          <a:noFill/>
          <a:ln>
            <a:noFill/>
          </a:ln>
        </p:spPr>
      </p:pic>
      <p:sp>
        <p:nvSpPr>
          <p:cNvPr id="171" name="Google Shape;171;p24"/>
          <p:cNvSpPr txBox="1">
            <a:spLocks noGrp="1"/>
          </p:cNvSpPr>
          <p:nvPr>
            <p:ph type="body" idx="1"/>
          </p:nvPr>
        </p:nvSpPr>
        <p:spPr>
          <a:xfrm>
            <a:off x="6494575" y="1059141"/>
            <a:ext cx="5513077" cy="4739719"/>
          </a:xfrm>
          <a:prstGeom prst="rect">
            <a:avLst/>
          </a:prstGeom>
          <a:noFill/>
          <a:ln>
            <a:noFill/>
          </a:ln>
        </p:spPr>
        <p:txBody>
          <a:bodyPr spcFirstLastPara="1" wrap="square" lIns="91425" tIns="45700" rIns="91425" bIns="45700" anchor="ctr" anchorCtr="0">
            <a:spAutoFit/>
          </a:bodyPr>
          <a:lstStyle/>
          <a:p>
            <a:pPr lvl="0" indent="-457200" algn="l" rtl="0">
              <a:lnSpc>
                <a:spcPct val="150000"/>
              </a:lnSpc>
              <a:spcBef>
                <a:spcPts val="0"/>
              </a:spcBef>
              <a:spcAft>
                <a:spcPts val="0"/>
              </a:spcAft>
              <a:buClr>
                <a:schemeClr val="dk1"/>
              </a:buClr>
              <a:buSzPts val="2000"/>
              <a:buAutoNum type="arabicPeriod"/>
            </a:pPr>
            <a:r>
              <a:rPr lang="en-US" sz="2400" b="1">
                <a:latin typeface="Calibri" panose="020F0502020204030204" pitchFamily="34" charset="0"/>
                <a:ea typeface="Arial"/>
                <a:cs typeface="Calibri" panose="020F0502020204030204" pitchFamily="34" charset="0"/>
                <a:sym typeface="Arial"/>
              </a:rPr>
              <a:t>Introduction</a:t>
            </a:r>
            <a:endParaRPr lang="en-US" sz="2400">
              <a:latin typeface="Calibri" panose="020F0502020204030204" pitchFamily="34" charset="0"/>
              <a:cs typeface="Calibri" panose="020F0502020204030204" pitchFamily="34" charset="0"/>
            </a:endParaRPr>
          </a:p>
          <a:p>
            <a:pPr lvl="0" indent="-457200" algn="l" rtl="0">
              <a:lnSpc>
                <a:spcPct val="150000"/>
              </a:lnSpc>
              <a:spcBef>
                <a:spcPts val="1000"/>
              </a:spcBef>
              <a:spcAft>
                <a:spcPts val="0"/>
              </a:spcAft>
              <a:buClr>
                <a:schemeClr val="dk1"/>
              </a:buClr>
              <a:buSzPts val="2000"/>
              <a:buAutoNum type="arabicPeriod"/>
            </a:pPr>
            <a:r>
              <a:rPr lang="en-US" sz="2400" b="1">
                <a:latin typeface="Calibri" panose="020F0502020204030204" pitchFamily="34" charset="0"/>
                <a:ea typeface="Arial"/>
                <a:cs typeface="Calibri" panose="020F0502020204030204" pitchFamily="34" charset="0"/>
                <a:sym typeface="Arial"/>
              </a:rPr>
              <a:t>Project Overview</a:t>
            </a:r>
            <a:endParaRPr sz="2400">
              <a:latin typeface="Calibri" panose="020F0502020204030204" pitchFamily="34" charset="0"/>
              <a:cs typeface="Calibri" panose="020F0502020204030204" pitchFamily="34" charset="0"/>
            </a:endParaRPr>
          </a:p>
          <a:p>
            <a:pPr lvl="0" indent="-457200" algn="l" rtl="0">
              <a:lnSpc>
                <a:spcPct val="150000"/>
              </a:lnSpc>
              <a:spcBef>
                <a:spcPts val="1000"/>
              </a:spcBef>
              <a:spcAft>
                <a:spcPts val="0"/>
              </a:spcAft>
              <a:buClr>
                <a:schemeClr val="dk1"/>
              </a:buClr>
              <a:buSzPts val="2000"/>
              <a:buAutoNum type="arabicPeriod"/>
            </a:pPr>
            <a:r>
              <a:rPr lang="en-US" sz="2400" b="1">
                <a:latin typeface="Calibri" panose="020F0502020204030204" pitchFamily="34" charset="0"/>
                <a:ea typeface="Arial"/>
                <a:cs typeface="Calibri" panose="020F0502020204030204" pitchFamily="34" charset="0"/>
                <a:sym typeface="Arial"/>
              </a:rPr>
              <a:t>Technologies/Data Source</a:t>
            </a:r>
            <a:endParaRPr sz="2400">
              <a:latin typeface="Calibri" panose="020F0502020204030204" pitchFamily="34" charset="0"/>
              <a:cs typeface="Calibri" panose="020F0502020204030204" pitchFamily="34" charset="0"/>
            </a:endParaRPr>
          </a:p>
          <a:p>
            <a:pPr indent="-457200">
              <a:buSzPts val="2000"/>
              <a:buAutoNum type="arabicPeriod"/>
            </a:pPr>
            <a:r>
              <a:rPr lang="en-US" sz="2400" b="1">
                <a:latin typeface="Calibri" panose="020F0502020204030204" pitchFamily="34" charset="0"/>
                <a:cs typeface="Calibri" panose="020F0502020204030204" pitchFamily="34" charset="0"/>
                <a:sym typeface="Arial"/>
              </a:rPr>
              <a:t>EDA / Preprocessing</a:t>
            </a:r>
            <a:endParaRPr sz="2400">
              <a:latin typeface="Calibri" panose="020F0502020204030204" pitchFamily="34" charset="0"/>
              <a:cs typeface="Calibri" panose="020F0502020204030204" pitchFamily="34" charset="0"/>
            </a:endParaRPr>
          </a:p>
          <a:p>
            <a:pPr indent="-457200">
              <a:buSzPts val="2000"/>
              <a:buAutoNum type="arabicPeriod"/>
            </a:pPr>
            <a:r>
              <a:rPr lang="en-US" sz="2400" b="1">
                <a:latin typeface="Calibri" panose="020F0502020204030204" pitchFamily="34" charset="0"/>
                <a:ea typeface="Arial"/>
                <a:cs typeface="Calibri" panose="020F0502020204030204" pitchFamily="34" charset="0"/>
              </a:rPr>
              <a:t>Modeling</a:t>
            </a:r>
          </a:p>
          <a:p>
            <a:pPr lvl="0" indent="-457200" algn="l" rtl="0">
              <a:lnSpc>
                <a:spcPct val="150000"/>
              </a:lnSpc>
              <a:spcBef>
                <a:spcPts val="1000"/>
              </a:spcBef>
              <a:spcAft>
                <a:spcPts val="0"/>
              </a:spcAft>
              <a:buClr>
                <a:schemeClr val="dk1"/>
              </a:buClr>
              <a:buSzPts val="2000"/>
              <a:buAutoNum type="arabicPeriod"/>
            </a:pPr>
            <a:r>
              <a:rPr lang="en-US" sz="2400" b="1">
                <a:latin typeface="Calibri" panose="020F0502020204030204" pitchFamily="34" charset="0"/>
                <a:ea typeface="Arial"/>
                <a:cs typeface="Calibri" panose="020F0502020204030204" pitchFamily="34" charset="0"/>
                <a:sym typeface="Arial"/>
              </a:rPr>
              <a:t>Website</a:t>
            </a:r>
            <a:endParaRPr sz="2400">
              <a:latin typeface="Calibri" panose="020F0502020204030204" pitchFamily="34" charset="0"/>
              <a:cs typeface="Calibri" panose="020F0502020204030204" pitchFamily="34" charset="0"/>
            </a:endParaRPr>
          </a:p>
          <a:p>
            <a:pPr lvl="0" indent="-457200" algn="l" rtl="0">
              <a:lnSpc>
                <a:spcPct val="150000"/>
              </a:lnSpc>
              <a:spcBef>
                <a:spcPts val="1000"/>
              </a:spcBef>
              <a:spcAft>
                <a:spcPts val="0"/>
              </a:spcAft>
              <a:buClr>
                <a:schemeClr val="dk1"/>
              </a:buClr>
              <a:buSzPts val="2000"/>
              <a:buAutoNum type="arabicPeriod"/>
            </a:pPr>
            <a:r>
              <a:rPr lang="en-US" sz="2400" b="1">
                <a:latin typeface="Calibri" panose="020F0502020204030204" pitchFamily="34" charset="0"/>
                <a:ea typeface="Arial"/>
                <a:cs typeface="Calibri" panose="020F0502020204030204" pitchFamily="34" charset="0"/>
                <a:sym typeface="Arial"/>
              </a:rPr>
              <a:t>Q&amp;A</a:t>
            </a:r>
            <a:endParaRPr sz="240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594519" y="500400"/>
            <a:ext cx="11002962" cy="757130"/>
          </a:xfrm>
          <a:prstGeom prst="rect">
            <a:avLst/>
          </a:prstGeom>
        </p:spPr>
        <p:txBody>
          <a:bodyPr spcFirstLastPara="1" vert="horz" lIns="91440" tIns="45720" rIns="91440" bIns="45720" rtlCol="0" anchor="ctr" anchorCtr="0">
            <a:spAutoFit/>
          </a:bodyPr>
          <a:lstStyle/>
          <a:p>
            <a:pPr marL="0" lvl="0" indent="0">
              <a:lnSpc>
                <a:spcPct val="90000"/>
              </a:lnSpc>
              <a:spcBef>
                <a:spcPct val="0"/>
              </a:spcBef>
              <a:spcAft>
                <a:spcPts val="0"/>
              </a:spcAft>
              <a:buClr>
                <a:schemeClr val="dk1"/>
              </a:buClr>
              <a:buSzPts val="4800"/>
            </a:pPr>
            <a:r>
              <a:rPr lang="en-US" kern="1200">
                <a:solidFill>
                  <a:schemeClr val="bg1"/>
                </a:solidFill>
                <a:latin typeface="Calibri" panose="020F0502020204030204" pitchFamily="34" charset="0"/>
                <a:ea typeface="+mj-ea"/>
                <a:cs typeface="Calibri" panose="020F0502020204030204" pitchFamily="34" charset="0"/>
              </a:rPr>
              <a:t>Project Overview</a:t>
            </a:r>
          </a:p>
        </p:txBody>
      </p:sp>
      <p:pic>
        <p:nvPicPr>
          <p:cNvPr id="3" name="Picture 3" descr="A picture containing timeline&#10;&#10;Description automatically generated">
            <a:extLst>
              <a:ext uri="{FF2B5EF4-FFF2-40B4-BE49-F238E27FC236}">
                <a16:creationId xmlns:a16="http://schemas.microsoft.com/office/drawing/2014/main" id="{65C445E5-23FB-46D7-A53B-FE59975BA7BE}"/>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258130" y="1794244"/>
            <a:ext cx="9675740" cy="4414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a:off x="838200" y="500400"/>
            <a:ext cx="10515600" cy="75709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lt1"/>
              </a:buClr>
              <a:buSzPts val="4400"/>
              <a:buFont typeface="Calibri"/>
              <a:buNone/>
            </a:pPr>
            <a:r>
              <a:rPr lang="en-US" sz="4800">
                <a:latin typeface="Calibri" panose="020F0502020204030204" pitchFamily="34" charset="0"/>
                <a:cs typeface="Calibri" panose="020F0502020204030204" pitchFamily="34" charset="0"/>
              </a:rPr>
              <a:t>EDA</a:t>
            </a:r>
            <a:endParaRPr>
              <a:latin typeface="Calibri" panose="020F0502020204030204" pitchFamily="34" charset="0"/>
              <a:cs typeface="Calibri" panose="020F0502020204030204" pitchFamily="34" charset="0"/>
            </a:endParaRPr>
          </a:p>
        </p:txBody>
      </p:sp>
      <p:sp>
        <p:nvSpPr>
          <p:cNvPr id="209" name="Google Shape;209;p29"/>
          <p:cNvSpPr txBox="1">
            <a:spLocks noGrp="1"/>
          </p:cNvSpPr>
          <p:nvPr>
            <p:ph type="body" idx="1"/>
          </p:nvPr>
        </p:nvSpPr>
        <p:spPr>
          <a:xfrm>
            <a:off x="7559053" y="2208879"/>
            <a:ext cx="4038600" cy="2666710"/>
          </a:xfrm>
          <a:prstGeom prst="rect">
            <a:avLst/>
          </a:prstGeom>
          <a:noFill/>
          <a:ln>
            <a:solidFill>
              <a:schemeClr val="accent2"/>
            </a:solidFill>
          </a:ln>
        </p:spPr>
        <p:txBody>
          <a:bodyPr spcFirstLastPara="1" wrap="square" lIns="91425" tIns="180000" rIns="91425" bIns="180000" anchor="t" anchorCtr="0">
            <a:spAutoFit/>
          </a:bodyPr>
          <a:lstStyle/>
          <a:p>
            <a:pPr marL="288000" lvl="0" indent="-228600" algn="l" rtl="0">
              <a:lnSpc>
                <a:spcPct val="90000"/>
              </a:lnSpc>
              <a:spcBef>
                <a:spcPts val="0"/>
              </a:spcBef>
              <a:spcAft>
                <a:spcPts val="0"/>
              </a:spcAft>
              <a:buClr>
                <a:schemeClr val="lt1"/>
              </a:buClr>
              <a:buSzPts val="2800"/>
              <a:buChar char="•"/>
            </a:pPr>
            <a:r>
              <a:rPr lang="en-US" sz="2000">
                <a:latin typeface="Calibri" panose="020F0502020204030204" pitchFamily="34" charset="0"/>
                <a:cs typeface="Calibri" panose="020F0502020204030204" pitchFamily="34" charset="0"/>
              </a:rPr>
              <a:t>Number of Medications</a:t>
            </a:r>
            <a:endParaRPr sz="2000">
              <a:latin typeface="Calibri" panose="020F0502020204030204" pitchFamily="34" charset="0"/>
              <a:cs typeface="Calibri" panose="020F0502020204030204" pitchFamily="34" charset="0"/>
            </a:endParaRPr>
          </a:p>
          <a:p>
            <a:pPr marL="288000" lvl="0" indent="-228600" algn="l" rtl="0">
              <a:lnSpc>
                <a:spcPct val="90000"/>
              </a:lnSpc>
              <a:spcBef>
                <a:spcPts val="1000"/>
              </a:spcBef>
              <a:spcAft>
                <a:spcPts val="0"/>
              </a:spcAft>
              <a:buClr>
                <a:schemeClr val="lt1"/>
              </a:buClr>
              <a:buSzPts val="2800"/>
              <a:buChar char="•"/>
            </a:pPr>
            <a:r>
              <a:rPr lang="en-US" sz="2000">
                <a:latin typeface="Calibri" panose="020F0502020204030204" pitchFamily="34" charset="0"/>
                <a:cs typeface="Calibri" panose="020F0502020204030204" pitchFamily="34" charset="0"/>
              </a:rPr>
              <a:t>Time in Hospital</a:t>
            </a:r>
            <a:endParaRPr sz="2000">
              <a:latin typeface="Calibri" panose="020F0502020204030204" pitchFamily="34" charset="0"/>
              <a:cs typeface="Calibri" panose="020F0502020204030204" pitchFamily="34" charset="0"/>
            </a:endParaRPr>
          </a:p>
          <a:p>
            <a:pPr marL="288000" lvl="0" indent="-228600" algn="l" rtl="0">
              <a:lnSpc>
                <a:spcPct val="90000"/>
              </a:lnSpc>
              <a:spcBef>
                <a:spcPts val="1000"/>
              </a:spcBef>
              <a:spcAft>
                <a:spcPts val="0"/>
              </a:spcAft>
              <a:buClr>
                <a:schemeClr val="lt1"/>
              </a:buClr>
              <a:buSzPts val="2800"/>
              <a:buChar char="•"/>
            </a:pPr>
            <a:r>
              <a:rPr lang="en-US" sz="2000">
                <a:latin typeface="Calibri" panose="020F0502020204030204" pitchFamily="34" charset="0"/>
                <a:cs typeface="Calibri" panose="020F0502020204030204" pitchFamily="34" charset="0"/>
              </a:rPr>
              <a:t>Age</a:t>
            </a:r>
            <a:endParaRPr sz="2000">
              <a:latin typeface="Calibri" panose="020F0502020204030204" pitchFamily="34" charset="0"/>
              <a:cs typeface="Calibri" panose="020F0502020204030204" pitchFamily="34" charset="0"/>
            </a:endParaRPr>
          </a:p>
          <a:p>
            <a:pPr marL="288000" lvl="0" indent="-228600" algn="l" rtl="0">
              <a:lnSpc>
                <a:spcPct val="90000"/>
              </a:lnSpc>
              <a:spcBef>
                <a:spcPts val="1000"/>
              </a:spcBef>
              <a:spcAft>
                <a:spcPts val="0"/>
              </a:spcAft>
              <a:buClr>
                <a:schemeClr val="lt1"/>
              </a:buClr>
              <a:buSzPts val="2800"/>
              <a:buChar char="•"/>
            </a:pPr>
            <a:r>
              <a:rPr lang="en-US" sz="2000">
                <a:latin typeface="Calibri" panose="020F0502020204030204" pitchFamily="34" charset="0"/>
                <a:cs typeface="Calibri" panose="020F0502020204030204" pitchFamily="34" charset="0"/>
              </a:rPr>
              <a:t>Number of Procedures</a:t>
            </a:r>
            <a:endParaRPr sz="2000">
              <a:latin typeface="Calibri" panose="020F0502020204030204" pitchFamily="34" charset="0"/>
              <a:cs typeface="Calibri" panose="020F0502020204030204" pitchFamily="34" charset="0"/>
            </a:endParaRPr>
          </a:p>
          <a:p>
            <a:pPr marL="288000" lvl="0" indent="-228600" algn="l" rtl="0">
              <a:lnSpc>
                <a:spcPct val="90000"/>
              </a:lnSpc>
              <a:spcBef>
                <a:spcPts val="1000"/>
              </a:spcBef>
              <a:spcAft>
                <a:spcPts val="0"/>
              </a:spcAft>
              <a:buClr>
                <a:schemeClr val="lt1"/>
              </a:buClr>
              <a:buSzPts val="2800"/>
              <a:buChar char="•"/>
            </a:pPr>
            <a:r>
              <a:rPr lang="en-US" sz="2000">
                <a:latin typeface="Calibri" panose="020F0502020204030204" pitchFamily="34" charset="0"/>
                <a:cs typeface="Calibri" panose="020F0502020204030204" pitchFamily="34" charset="0"/>
              </a:rPr>
              <a:t>Race</a:t>
            </a:r>
            <a:endParaRPr sz="2000">
              <a:latin typeface="Calibri" panose="020F0502020204030204" pitchFamily="34" charset="0"/>
              <a:cs typeface="Calibri" panose="020F0502020204030204" pitchFamily="34" charset="0"/>
            </a:endParaRPr>
          </a:p>
          <a:p>
            <a:pPr marL="288000" lvl="0" indent="-228600" algn="l" rtl="0">
              <a:lnSpc>
                <a:spcPct val="90000"/>
              </a:lnSpc>
              <a:spcBef>
                <a:spcPts val="1000"/>
              </a:spcBef>
              <a:spcAft>
                <a:spcPts val="0"/>
              </a:spcAft>
              <a:buClr>
                <a:schemeClr val="lt1"/>
              </a:buClr>
              <a:buSzPts val="2800"/>
              <a:buChar char="•"/>
            </a:pPr>
            <a:r>
              <a:rPr lang="en-US" sz="2000">
                <a:latin typeface="Calibri" panose="020F0502020204030204" pitchFamily="34" charset="0"/>
                <a:cs typeface="Calibri" panose="020F0502020204030204" pitchFamily="34" charset="0"/>
              </a:rPr>
              <a:t>Gender</a:t>
            </a:r>
            <a:endParaRPr sz="2000">
              <a:latin typeface="Calibri" panose="020F0502020204030204" pitchFamily="34" charset="0"/>
              <a:cs typeface="Calibri" panose="020F0502020204030204" pitchFamily="34" charset="0"/>
            </a:endParaRPr>
          </a:p>
        </p:txBody>
      </p:sp>
      <p:pic>
        <p:nvPicPr>
          <p:cNvPr id="211" name="Google Shape;211;p29"/>
          <p:cNvPicPr preferRelativeResize="0">
            <a:picLocks noGrp="1"/>
          </p:cNvPicPr>
          <p:nvPr>
            <p:ph type="body" idx="4294967295"/>
          </p:nvPr>
        </p:nvPicPr>
        <p:blipFill rotWithShape="1">
          <a:blip r:embed="rId3">
            <a:alphaModFix/>
          </a:blip>
          <a:srcRect b="939"/>
          <a:stretch/>
        </p:blipFill>
        <p:spPr>
          <a:xfrm>
            <a:off x="613757" y="606656"/>
            <a:ext cx="1892300" cy="5886219"/>
          </a:xfrm>
          <a:prstGeom prst="rect">
            <a:avLst/>
          </a:prstGeom>
          <a:noFill/>
          <a:ln>
            <a:noFill/>
          </a:ln>
          <a:effectLst>
            <a:outerShdw blurRad="107950" dist="12700" dir="5400000" algn="ctr">
              <a:srgbClr val="000000"/>
            </a:outerShdw>
          </a:effectLst>
        </p:spPr>
      </p:pic>
      <p:pic>
        <p:nvPicPr>
          <p:cNvPr id="212" name="Google Shape;212;p29"/>
          <p:cNvPicPr preferRelativeResize="0"/>
          <p:nvPr/>
        </p:nvPicPr>
        <p:blipFill rotWithShape="1">
          <a:blip r:embed="rId4">
            <a:alphaModFix/>
          </a:blip>
          <a:srcRect/>
          <a:stretch/>
        </p:blipFill>
        <p:spPr>
          <a:xfrm>
            <a:off x="2506057" y="991946"/>
            <a:ext cx="2029108" cy="5115639"/>
          </a:xfrm>
          <a:prstGeom prst="rect">
            <a:avLst/>
          </a:prstGeom>
          <a:noFill/>
          <a:ln>
            <a:noFill/>
          </a:ln>
          <a:effectLst>
            <a:outerShdw blurRad="107950" dist="12700" dir="5400000" algn="ctr">
              <a:srgbClr val="000000"/>
            </a:outerShdw>
          </a:effectLst>
        </p:spPr>
      </p:pic>
      <p:grpSp>
        <p:nvGrpSpPr>
          <p:cNvPr id="213" name="Google Shape;213;p29"/>
          <p:cNvGrpSpPr/>
          <p:nvPr/>
        </p:nvGrpSpPr>
        <p:grpSpPr>
          <a:xfrm>
            <a:off x="4900553" y="2908537"/>
            <a:ext cx="2390893" cy="990599"/>
            <a:chOff x="0" y="1821429"/>
            <a:chExt cx="3923632" cy="1440000"/>
          </a:xfrm>
          <a:solidFill>
            <a:schemeClr val="accent2"/>
          </a:solidFill>
        </p:grpSpPr>
        <p:sp>
          <p:nvSpPr>
            <p:cNvPr id="214" name="Google Shape;214;p29"/>
            <p:cNvSpPr/>
            <p:nvPr/>
          </p:nvSpPr>
          <p:spPr>
            <a:xfrm>
              <a:off x="0" y="1821429"/>
              <a:ext cx="3923632" cy="1440000"/>
            </a:xfrm>
            <a:prstGeom prst="rightArrow">
              <a:avLst>
                <a:gd name="adj1" fmla="val 58613"/>
                <a:gd name="adj2" fmla="val 57820"/>
              </a:avLst>
            </a:prstGeom>
            <a:grpFill/>
            <a:ln w="12700" cap="flat" cmpd="sng">
              <a:no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5" name="Google Shape;215;p29"/>
            <p:cNvSpPr/>
            <p:nvPr/>
          </p:nvSpPr>
          <p:spPr>
            <a:xfrm>
              <a:off x="0" y="2223851"/>
              <a:ext cx="3214772" cy="7200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16" name="Google Shape;216;p29"/>
            <p:cNvSpPr txBox="1"/>
            <p:nvPr/>
          </p:nvSpPr>
          <p:spPr>
            <a:xfrm>
              <a:off x="0" y="2181428"/>
              <a:ext cx="3214772" cy="720001"/>
            </a:xfrm>
            <a:prstGeom prst="rect">
              <a:avLst/>
            </a:prstGeom>
            <a:grpFill/>
            <a:ln>
              <a:noFill/>
            </a:ln>
          </p:spPr>
          <p:txBody>
            <a:bodyPr spcFirstLastPara="1" wrap="square" lIns="0" tIns="203200" rIns="0" bIns="203200" anchor="ctr" anchorCtr="0">
              <a:noAutofit/>
            </a:bodyPr>
            <a:lstStyle/>
            <a:p>
              <a:pPr algn="ctr">
                <a:lnSpc>
                  <a:spcPct val="90000"/>
                </a:lnSpc>
              </a:pPr>
              <a:r>
                <a:rPr lang="en-US" sz="2000" b="0" i="0" u="none" strike="noStrike" cap="none">
                  <a:solidFill>
                    <a:schemeClr val="lt1"/>
                  </a:solidFill>
                  <a:latin typeface="Calibri" panose="020F0502020204030204" pitchFamily="34" charset="0"/>
                  <a:ea typeface="Calibri"/>
                  <a:cs typeface="Calibri" panose="020F0502020204030204" pitchFamily="34" charset="0"/>
                  <a:sym typeface="Calibri"/>
                </a:rPr>
                <a:t>Reduced</a:t>
              </a:r>
              <a:endParaRPr sz="2000" b="0" i="0" u="none" strike="noStrike" cap="none">
                <a:solidFill>
                  <a:schemeClr val="lt1"/>
                </a:solidFill>
                <a:latin typeface="Calibri" panose="020F0502020204030204" pitchFamily="34" charset="0"/>
                <a:ea typeface="Calibri"/>
                <a:cs typeface="Calibri" panose="020F0502020204030204" pitchFamily="34" charset="0"/>
              </a:endParaRPr>
            </a:p>
          </p:txBody>
        </p:sp>
      </p:grpSp>
      <p:sp>
        <p:nvSpPr>
          <p:cNvPr id="11" name="Google Shape;209;p29">
            <a:extLst>
              <a:ext uri="{FF2B5EF4-FFF2-40B4-BE49-F238E27FC236}">
                <a16:creationId xmlns:a16="http://schemas.microsoft.com/office/drawing/2014/main" id="{28D5951F-318E-4572-B898-1E719350DD78}"/>
              </a:ext>
            </a:extLst>
          </p:cNvPr>
          <p:cNvSpPr txBox="1">
            <a:spLocks/>
          </p:cNvSpPr>
          <p:nvPr/>
        </p:nvSpPr>
        <p:spPr>
          <a:xfrm>
            <a:off x="7559053" y="1728788"/>
            <a:ext cx="4038600" cy="480091"/>
          </a:xfrm>
          <a:prstGeom prst="rect">
            <a:avLst/>
          </a:prstGeom>
          <a:solidFill>
            <a:schemeClr val="accent2"/>
          </a:solidFill>
          <a:ln>
            <a:solidFill>
              <a:schemeClr val="accent2"/>
            </a:solid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pPr marL="0" indent="0" algn="ctr">
              <a:spcBef>
                <a:spcPts val="0"/>
              </a:spcBef>
              <a:buSzPts val="2800"/>
              <a:buNone/>
            </a:pPr>
            <a:r>
              <a:rPr lang="en-US">
                <a:latin typeface="Calibri" panose="020F0502020204030204" pitchFamily="34" charset="0"/>
                <a:cs typeface="Calibri" panose="020F0502020204030204" pitchFamily="34" charset="0"/>
              </a:rPr>
              <a:t>Final Features</a:t>
            </a:r>
          </a:p>
        </p:txBody>
      </p:sp>
      <p:sp>
        <p:nvSpPr>
          <p:cNvPr id="2" name="Oval 1">
            <a:extLst>
              <a:ext uri="{FF2B5EF4-FFF2-40B4-BE49-F238E27FC236}">
                <a16:creationId xmlns:a16="http://schemas.microsoft.com/office/drawing/2014/main" id="{22980BF0-10C4-4E67-AC54-317E0AA63291}"/>
              </a:ext>
            </a:extLst>
          </p:cNvPr>
          <p:cNvSpPr/>
          <p:nvPr/>
        </p:nvSpPr>
        <p:spPr>
          <a:xfrm>
            <a:off x="4211165" y="5783585"/>
            <a:ext cx="648000" cy="648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latin typeface="Calibri" panose="020F0502020204030204" pitchFamily="34" charset="0"/>
                <a:cs typeface="Calibri" panose="020F0502020204030204" pitchFamily="34" charset="0"/>
              </a:rPr>
              <a:t>50</a:t>
            </a:r>
          </a:p>
        </p:txBody>
      </p:sp>
      <p:sp>
        <p:nvSpPr>
          <p:cNvPr id="13" name="Oval 12">
            <a:extLst>
              <a:ext uri="{FF2B5EF4-FFF2-40B4-BE49-F238E27FC236}">
                <a16:creationId xmlns:a16="http://schemas.microsoft.com/office/drawing/2014/main" id="{FCA8605D-8679-4BE0-8512-F8864830E07F}"/>
              </a:ext>
            </a:extLst>
          </p:cNvPr>
          <p:cNvSpPr/>
          <p:nvPr/>
        </p:nvSpPr>
        <p:spPr>
          <a:xfrm>
            <a:off x="11273653" y="4551589"/>
            <a:ext cx="648000" cy="648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latin typeface="Calibri" panose="020F0502020204030204" pitchFamily="34" charset="0"/>
                <a:cs typeface="Calibri" panose="020F0502020204030204" pitchFamily="34" charset="0"/>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3"/>
          <p:cNvSpPr txBox="1">
            <a:spLocks noGrp="1"/>
          </p:cNvSpPr>
          <p:nvPr>
            <p:ph type="title"/>
          </p:nvPr>
        </p:nvSpPr>
        <p:spPr>
          <a:xfrm>
            <a:off x="838200" y="500400"/>
            <a:ext cx="10515600" cy="75709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lt1"/>
              </a:buClr>
              <a:buSzPts val="4400"/>
              <a:buFont typeface="Calibri"/>
              <a:buNone/>
            </a:pPr>
            <a:r>
              <a:rPr lang="en-US" sz="4800"/>
              <a:t>EDA</a:t>
            </a:r>
          </a:p>
        </p:txBody>
      </p:sp>
      <p:grpSp>
        <p:nvGrpSpPr>
          <p:cNvPr id="5" name="Group 4">
            <a:extLst>
              <a:ext uri="{FF2B5EF4-FFF2-40B4-BE49-F238E27FC236}">
                <a16:creationId xmlns:a16="http://schemas.microsoft.com/office/drawing/2014/main" id="{BA47E070-6648-4ADD-B129-38245E063A46}"/>
              </a:ext>
            </a:extLst>
          </p:cNvPr>
          <p:cNvGrpSpPr/>
          <p:nvPr/>
        </p:nvGrpSpPr>
        <p:grpSpPr>
          <a:xfrm>
            <a:off x="750204" y="1417606"/>
            <a:ext cx="10691592" cy="4990730"/>
            <a:chOff x="684363" y="1417606"/>
            <a:chExt cx="10691592" cy="4990730"/>
          </a:xfrm>
        </p:grpSpPr>
        <p:grpSp>
          <p:nvGrpSpPr>
            <p:cNvPr id="3" name="Group 2">
              <a:extLst>
                <a:ext uri="{FF2B5EF4-FFF2-40B4-BE49-F238E27FC236}">
                  <a16:creationId xmlns:a16="http://schemas.microsoft.com/office/drawing/2014/main" id="{57535C40-FBD9-409E-864A-EC958A6DE8A3}"/>
                </a:ext>
              </a:extLst>
            </p:cNvPr>
            <p:cNvGrpSpPr/>
            <p:nvPr/>
          </p:nvGrpSpPr>
          <p:grpSpPr>
            <a:xfrm>
              <a:off x="6557874" y="1417607"/>
              <a:ext cx="4818081" cy="4990729"/>
              <a:chOff x="6557874" y="1417607"/>
              <a:chExt cx="4818081" cy="4990729"/>
            </a:xfrm>
          </p:grpSpPr>
          <p:sp>
            <p:nvSpPr>
              <p:cNvPr id="2" name="TextBox 1">
                <a:extLst>
                  <a:ext uri="{FF2B5EF4-FFF2-40B4-BE49-F238E27FC236}">
                    <a16:creationId xmlns:a16="http://schemas.microsoft.com/office/drawing/2014/main" id="{B0217501-70DE-4DE4-BE6A-F75D153AAD02}"/>
                  </a:ext>
                </a:extLst>
              </p:cNvPr>
              <p:cNvSpPr txBox="1"/>
              <p:nvPr/>
            </p:nvSpPr>
            <p:spPr>
              <a:xfrm>
                <a:off x="7595314" y="141760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Calibri"/>
                    <a:cs typeface="Calibri"/>
                  </a:rPr>
                  <a:t>FEATURE DISTRIBUTION</a:t>
                </a:r>
                <a:endParaRPr lang="en-US"/>
              </a:p>
            </p:txBody>
          </p:sp>
          <p:pic>
            <p:nvPicPr>
              <p:cNvPr id="6" name="Picture 6" descr="Chart, bar chart&#10;&#10;Description automatically generated">
                <a:extLst>
                  <a:ext uri="{FF2B5EF4-FFF2-40B4-BE49-F238E27FC236}">
                    <a16:creationId xmlns:a16="http://schemas.microsoft.com/office/drawing/2014/main" id="{B19A11E1-817E-4C0D-9DDF-B0866E985D4E}"/>
                  </a:ext>
                </a:extLst>
              </p:cNvPr>
              <p:cNvPicPr>
                <a:picLocks noChangeAspect="1"/>
              </p:cNvPicPr>
              <p:nvPr/>
            </p:nvPicPr>
            <p:blipFill>
              <a:blip r:embed="rId3"/>
              <a:stretch>
                <a:fillRect/>
              </a:stretch>
            </p:blipFill>
            <p:spPr>
              <a:xfrm>
                <a:off x="6557874" y="1901136"/>
                <a:ext cx="4818081" cy="4507200"/>
              </a:xfrm>
              <a:prstGeom prst="rect">
                <a:avLst/>
              </a:prstGeom>
            </p:spPr>
          </p:pic>
        </p:grpSp>
        <p:grpSp>
          <p:nvGrpSpPr>
            <p:cNvPr id="4" name="Group 3">
              <a:extLst>
                <a:ext uri="{FF2B5EF4-FFF2-40B4-BE49-F238E27FC236}">
                  <a16:creationId xmlns:a16="http://schemas.microsoft.com/office/drawing/2014/main" id="{402BB9D0-CED7-4F6C-BDDA-66B1D5A64A7E}"/>
                </a:ext>
              </a:extLst>
            </p:cNvPr>
            <p:cNvGrpSpPr/>
            <p:nvPr/>
          </p:nvGrpSpPr>
          <p:grpSpPr>
            <a:xfrm>
              <a:off x="684363" y="1417606"/>
              <a:ext cx="5259237" cy="4983262"/>
              <a:chOff x="684363" y="1417606"/>
              <a:chExt cx="5259237" cy="4983262"/>
            </a:xfrm>
          </p:grpSpPr>
          <p:sp>
            <p:nvSpPr>
              <p:cNvPr id="9" name="TextBox 8">
                <a:extLst>
                  <a:ext uri="{FF2B5EF4-FFF2-40B4-BE49-F238E27FC236}">
                    <a16:creationId xmlns:a16="http://schemas.microsoft.com/office/drawing/2014/main" id="{6580C64D-B62F-4937-99A7-A19E96CEB51D}"/>
                  </a:ext>
                </a:extLst>
              </p:cNvPr>
              <p:cNvSpPr txBox="1"/>
              <p:nvPr/>
            </p:nvSpPr>
            <p:spPr>
              <a:xfrm>
                <a:off x="1942381" y="141760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Calibri"/>
                    <a:cs typeface="Calibri"/>
                  </a:rPr>
                  <a:t>FEATURE COUNT</a:t>
                </a:r>
                <a:endParaRPr lang="en-US"/>
              </a:p>
            </p:txBody>
          </p:sp>
          <p:pic>
            <p:nvPicPr>
              <p:cNvPr id="7" name="Picture 7" descr="Chart&#10;&#10;Description automatically generated">
                <a:extLst>
                  <a:ext uri="{FF2B5EF4-FFF2-40B4-BE49-F238E27FC236}">
                    <a16:creationId xmlns:a16="http://schemas.microsoft.com/office/drawing/2014/main" id="{F8E9CA1C-A681-4984-8F28-0D8CE36B6FF7}"/>
                  </a:ext>
                </a:extLst>
              </p:cNvPr>
              <p:cNvPicPr>
                <a:picLocks noChangeAspect="1"/>
              </p:cNvPicPr>
              <p:nvPr/>
            </p:nvPicPr>
            <p:blipFill>
              <a:blip r:embed="rId4"/>
              <a:stretch>
                <a:fillRect/>
              </a:stretch>
            </p:blipFill>
            <p:spPr>
              <a:xfrm>
                <a:off x="684363" y="1894869"/>
                <a:ext cx="5259237" cy="4505999"/>
              </a:xfrm>
              <a:prstGeom prst="rect">
                <a:avLst/>
              </a:prstGeom>
            </p:spPr>
          </p:pic>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4588E093-394E-4288-8AA8-52115A594E6E}"/>
              </a:ext>
            </a:extLst>
          </p:cNvPr>
          <p:cNvPicPr>
            <a:picLocks noChangeAspect="1"/>
          </p:cNvPicPr>
          <p:nvPr/>
        </p:nvPicPr>
        <p:blipFill rotWithShape="1">
          <a:blip r:embed="rId3"/>
          <a:srcRect l="-360" t="5222" r="539" b="4177"/>
          <a:stretch/>
        </p:blipFill>
        <p:spPr>
          <a:xfrm>
            <a:off x="2535864" y="1921639"/>
            <a:ext cx="7120271" cy="4448702"/>
          </a:xfrm>
          <a:prstGeom prst="rect">
            <a:avLst/>
          </a:prstGeom>
        </p:spPr>
      </p:pic>
      <p:sp>
        <p:nvSpPr>
          <p:cNvPr id="3" name="TextBox 2">
            <a:extLst>
              <a:ext uri="{FF2B5EF4-FFF2-40B4-BE49-F238E27FC236}">
                <a16:creationId xmlns:a16="http://schemas.microsoft.com/office/drawing/2014/main" id="{7E47C8B8-21B8-4A3B-B3B2-02DAC01B17F6}"/>
              </a:ext>
            </a:extLst>
          </p:cNvPr>
          <p:cNvSpPr txBox="1"/>
          <p:nvPr/>
        </p:nvSpPr>
        <p:spPr>
          <a:xfrm>
            <a:off x="4724400" y="152152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chemeClr val="bg1"/>
                </a:solidFill>
                <a:latin typeface="Calibri"/>
                <a:ea typeface="Calibri"/>
                <a:cs typeface="Calibri"/>
              </a:rPr>
              <a:t>CORRELATION MATRIX</a:t>
            </a:r>
            <a:endParaRPr lang="en-US" sz="2000">
              <a:solidFill>
                <a:schemeClr val="bg1"/>
              </a:solidFill>
            </a:endParaRPr>
          </a:p>
        </p:txBody>
      </p:sp>
      <p:sp>
        <p:nvSpPr>
          <p:cNvPr id="7" name="Google Shape;245;p33">
            <a:extLst>
              <a:ext uri="{FF2B5EF4-FFF2-40B4-BE49-F238E27FC236}">
                <a16:creationId xmlns:a16="http://schemas.microsoft.com/office/drawing/2014/main" id="{FEEC9492-D02D-497C-8998-6157FBBAA99C}"/>
              </a:ext>
            </a:extLst>
          </p:cNvPr>
          <p:cNvSpPr txBox="1">
            <a:spLocks noGrp="1"/>
          </p:cNvSpPr>
          <p:nvPr>
            <p:ph type="title"/>
          </p:nvPr>
        </p:nvSpPr>
        <p:spPr>
          <a:xfrm>
            <a:off x="838200" y="500400"/>
            <a:ext cx="10515600" cy="75709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lt1"/>
              </a:buClr>
              <a:buSzPts val="4400"/>
              <a:buFont typeface="Calibri"/>
              <a:buNone/>
            </a:pPr>
            <a:r>
              <a:rPr lang="en-US" sz="4800"/>
              <a:t>EDA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8" name="Google Shape;238;p32"/>
          <p:cNvPicPr preferRelativeResize="0">
            <a:picLocks noGrp="1"/>
          </p:cNvPicPr>
          <p:nvPr>
            <p:ph type="body" idx="1"/>
          </p:nvPr>
        </p:nvPicPr>
        <p:blipFill rotWithShape="1">
          <a:blip r:embed="rId3">
            <a:alphaModFix/>
          </a:blip>
          <a:srcRect/>
          <a:stretch/>
        </p:blipFill>
        <p:spPr>
          <a:xfrm>
            <a:off x="3184907" y="1867142"/>
            <a:ext cx="5822185" cy="3944454"/>
          </a:xfrm>
          <a:prstGeom prst="rect">
            <a:avLst/>
          </a:prstGeom>
          <a:noFill/>
          <a:ln>
            <a:noFill/>
          </a:ln>
        </p:spPr>
      </p:pic>
      <p:sp>
        <p:nvSpPr>
          <p:cNvPr id="239" name="Google Shape;239;p32"/>
          <p:cNvSpPr txBox="1"/>
          <p:nvPr/>
        </p:nvSpPr>
        <p:spPr>
          <a:xfrm>
            <a:off x="3184907" y="5994063"/>
            <a:ext cx="5822184" cy="369291"/>
          </a:xfrm>
          <a:prstGeom prst="rect">
            <a:avLst/>
          </a:prstGeom>
          <a:noFill/>
          <a:ln>
            <a:noFill/>
          </a:ln>
        </p:spPr>
        <p:txBody>
          <a:bodyPr spcFirstLastPara="1" wrap="square" lIns="91425" tIns="45700" rIns="91425" bIns="45700" anchor="t" anchorCtr="0">
            <a:spAutoFit/>
          </a:bodyPr>
          <a:lstStyle/>
          <a:p>
            <a:pPr algn="ctr"/>
            <a:r>
              <a:rPr lang="en-US" sz="1800" b="0" i="0" u="none" strike="noStrike" cap="none">
                <a:solidFill>
                  <a:schemeClr val="lt1"/>
                </a:solidFill>
                <a:latin typeface="Calibri"/>
                <a:ea typeface="Calibri"/>
                <a:cs typeface="Calibri"/>
                <a:sym typeface="Calibri"/>
              </a:rPr>
              <a:t>0 – not readmitted early</a:t>
            </a:r>
            <a:r>
              <a:rPr lang="en-US" sz="1800">
                <a:solidFill>
                  <a:schemeClr val="lt1"/>
                </a:solidFill>
                <a:latin typeface="Calibri"/>
                <a:ea typeface="Calibri"/>
                <a:cs typeface="Calibri"/>
                <a:sym typeface="Calibri"/>
              </a:rPr>
              <a:t>           </a:t>
            </a:r>
            <a:r>
              <a:rPr lang="en-US" sz="1800" b="0" i="0" u="none" strike="noStrike" cap="none">
                <a:solidFill>
                  <a:schemeClr val="lt1"/>
                </a:solidFill>
                <a:latin typeface="Calibri"/>
                <a:ea typeface="Calibri"/>
                <a:cs typeface="Calibri"/>
                <a:sym typeface="Calibri"/>
              </a:rPr>
              <a:t> 1 – early readmission</a:t>
            </a:r>
            <a:endParaRPr lang="en-US" sz="1800">
              <a:solidFill>
                <a:schemeClr val="lt1"/>
              </a:solidFill>
              <a:latin typeface="Calibri"/>
              <a:ea typeface="Calibri"/>
              <a:cs typeface="Calibri"/>
            </a:endParaRPr>
          </a:p>
        </p:txBody>
      </p:sp>
      <p:sp>
        <p:nvSpPr>
          <p:cNvPr id="2" name="TextBox 1">
            <a:extLst>
              <a:ext uri="{FF2B5EF4-FFF2-40B4-BE49-F238E27FC236}">
                <a16:creationId xmlns:a16="http://schemas.microsoft.com/office/drawing/2014/main" id="{026FADCD-5EDF-4CF9-BD5E-3655C9E80294}"/>
              </a:ext>
            </a:extLst>
          </p:cNvPr>
          <p:cNvSpPr txBox="1"/>
          <p:nvPr/>
        </p:nvSpPr>
        <p:spPr>
          <a:xfrm>
            <a:off x="4719538" y="146703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latin typeface="Calibri"/>
                <a:cs typeface="Calibri"/>
              </a:rPr>
              <a:t>TARGET DISTRIBUTION</a:t>
            </a:r>
            <a:endParaRPr lang="en-US">
              <a:solidFill>
                <a:schemeClr val="bg1"/>
              </a:solidFill>
            </a:endParaRPr>
          </a:p>
        </p:txBody>
      </p:sp>
      <p:sp>
        <p:nvSpPr>
          <p:cNvPr id="8" name="Google Shape;230;p31">
            <a:extLst>
              <a:ext uri="{FF2B5EF4-FFF2-40B4-BE49-F238E27FC236}">
                <a16:creationId xmlns:a16="http://schemas.microsoft.com/office/drawing/2014/main" id="{26C9F272-9059-4036-99F7-A382A34898C9}"/>
              </a:ext>
            </a:extLst>
          </p:cNvPr>
          <p:cNvSpPr txBox="1">
            <a:spLocks noGrp="1"/>
          </p:cNvSpPr>
          <p:nvPr>
            <p:ph type="title"/>
          </p:nvPr>
        </p:nvSpPr>
        <p:spPr>
          <a:xfrm>
            <a:off x="838200" y="500400"/>
            <a:ext cx="10515600" cy="75709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lt1"/>
              </a:buClr>
              <a:buSzPts val="4400"/>
              <a:buFont typeface="Calibri"/>
              <a:buNone/>
            </a:pPr>
            <a:r>
              <a:rPr lang="en-US" sz="4800"/>
              <a:t>EDA</a:t>
            </a:r>
            <a:endParaRPr sz="4800"/>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21</Notes>
  <HiddenSlides>0</HiddenSlide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Office Theme</vt:lpstr>
      <vt:lpstr>1_Office Theme</vt:lpstr>
      <vt:lpstr>PowerPoint Presentation</vt:lpstr>
      <vt:lpstr>Hospitalization from Diabetes</vt:lpstr>
      <vt:lpstr>Meet The Team</vt:lpstr>
      <vt:lpstr>PowerPoint Presentation</vt:lpstr>
      <vt:lpstr>Project Overview</vt:lpstr>
      <vt:lpstr>EDA</vt:lpstr>
      <vt:lpstr>EDA</vt:lpstr>
      <vt:lpstr>EDA</vt:lpstr>
      <vt:lpstr>EDA</vt:lpstr>
      <vt:lpstr>Preprocessing Data</vt:lpstr>
      <vt:lpstr>PowerPoint Presentation</vt:lpstr>
      <vt:lpstr>PowerPoint Presentation</vt:lpstr>
      <vt:lpstr>Optimizing the Model</vt:lpstr>
      <vt:lpstr>Model Evaluation</vt:lpstr>
      <vt:lpstr>Model Evaluation</vt:lpstr>
      <vt:lpstr>Model Evaluation</vt:lpstr>
      <vt:lpstr>Our Website</vt:lpstr>
      <vt:lpstr>Next Steps</vt:lpstr>
      <vt:lpstr>Q&amp;A</vt:lpstr>
      <vt:lpstr>Appendix</vt:lpstr>
      <vt:lpstr>Process Flow - 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Davis</dc:creator>
  <cp:revision>1</cp:revision>
  <dcterms:modified xsi:type="dcterms:W3CDTF">2021-12-03T00:20:44Z</dcterms:modified>
</cp:coreProperties>
</file>